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0"/>
  </p:notesMasterIdLst>
  <p:sldIdLst>
    <p:sldId id="729" r:id="rId2"/>
    <p:sldId id="627" r:id="rId3"/>
    <p:sldId id="628" r:id="rId4"/>
    <p:sldId id="629" r:id="rId5"/>
    <p:sldId id="259" r:id="rId6"/>
    <p:sldId id="260" r:id="rId7"/>
    <p:sldId id="261" r:id="rId8"/>
    <p:sldId id="262" r:id="rId9"/>
    <p:sldId id="263" r:id="rId10"/>
    <p:sldId id="264" r:id="rId11"/>
    <p:sldId id="265" r:id="rId12"/>
    <p:sldId id="266" r:id="rId13"/>
    <p:sldId id="853" r:id="rId14"/>
    <p:sldId id="854" r:id="rId15"/>
    <p:sldId id="269" r:id="rId16"/>
    <p:sldId id="270" r:id="rId17"/>
    <p:sldId id="271" r:id="rId18"/>
    <p:sldId id="272" r:id="rId19"/>
    <p:sldId id="855" r:id="rId20"/>
    <p:sldId id="274" r:id="rId21"/>
    <p:sldId id="856" r:id="rId22"/>
    <p:sldId id="276" r:id="rId23"/>
    <p:sldId id="857" r:id="rId24"/>
    <p:sldId id="278" r:id="rId25"/>
    <p:sldId id="279" r:id="rId26"/>
    <p:sldId id="280" r:id="rId27"/>
    <p:sldId id="281" r:id="rId28"/>
    <p:sldId id="282" r:id="rId29"/>
    <p:sldId id="283" r:id="rId30"/>
    <p:sldId id="858" r:id="rId31"/>
    <p:sldId id="285" r:id="rId32"/>
    <p:sldId id="286" r:id="rId33"/>
    <p:sldId id="287" r:id="rId34"/>
    <p:sldId id="288" r:id="rId35"/>
    <p:sldId id="289" r:id="rId36"/>
    <p:sldId id="859" r:id="rId37"/>
    <p:sldId id="860" r:id="rId38"/>
    <p:sldId id="292" r:id="rId39"/>
    <p:sldId id="293" r:id="rId40"/>
    <p:sldId id="294" r:id="rId41"/>
    <p:sldId id="295" r:id="rId42"/>
    <p:sldId id="861" r:id="rId43"/>
    <p:sldId id="297" r:id="rId44"/>
    <p:sldId id="847" r:id="rId45"/>
    <p:sldId id="848" r:id="rId46"/>
    <p:sldId id="849" r:id="rId47"/>
    <p:sldId id="850" r:id="rId48"/>
    <p:sldId id="851" r:id="rId49"/>
  </p:sldIdLst>
  <p:sldSz cx="9144000" cy="5715000" type="screen16x10"/>
  <p:notesSz cx="6858000" cy="9144000"/>
  <p:defaultTextStyle>
    <a:defPPr>
      <a:defRPr lang="es-E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3297" userDrawn="1">
          <p15:clr>
            <a:srgbClr val="A4A3A4"/>
          </p15:clr>
        </p15:guide>
        <p15:guide id="2" pos="2993" userDrawn="1">
          <p15:clr>
            <a:srgbClr val="A4A3A4"/>
          </p15:clr>
        </p15:guide>
        <p15:guide id="3" orient="horz" pos="303" userDrawn="1">
          <p15:clr>
            <a:srgbClr val="A4A3A4"/>
          </p15:clr>
        </p15:guide>
        <p15:guide id="6" pos="2767" userDrawn="1">
          <p15:clr>
            <a:srgbClr val="A4A3A4"/>
          </p15:clr>
        </p15:guide>
        <p15:guide id="7" pos="2880" userDrawn="1">
          <p15:clr>
            <a:srgbClr val="A4A3A4"/>
          </p15:clr>
        </p15:guide>
        <p15:guide id="12" pos="544" userDrawn="1">
          <p15:clr>
            <a:srgbClr val="A4A3A4"/>
          </p15:clr>
        </p15:guide>
        <p15:guide id="17" pos="2562" userDrawn="1">
          <p15:clr>
            <a:srgbClr val="A4A3A4"/>
          </p15:clr>
        </p15:guide>
        <p15:guide id="18" pos="31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AC46"/>
    <a:srgbClr val="EF4539"/>
    <a:srgbClr val="FFD9D4"/>
    <a:srgbClr val="FFFFFF"/>
    <a:srgbClr val="00B1C2"/>
    <a:srgbClr val="7150A0"/>
    <a:srgbClr val="808799"/>
    <a:srgbClr val="01B1C2"/>
    <a:srgbClr val="0796A6"/>
    <a:srgbClr val="563D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7CE84F3-28C3-443E-9E96-99CF82512B78}" styleName="Estilo oscuro 1 - Énfasis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Estilo oscuro 1 - Énfasis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Estilo oscuro 1 - Énfasis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6307" autoAdjust="0"/>
  </p:normalViewPr>
  <p:slideViewPr>
    <p:cSldViewPr snapToGrid="0">
      <p:cViewPr varScale="1">
        <p:scale>
          <a:sx n="76" d="100"/>
          <a:sy n="76" d="100"/>
        </p:scale>
        <p:origin x="1244" y="52"/>
      </p:cViewPr>
      <p:guideLst>
        <p:guide orient="horz" pos="3297"/>
        <p:guide pos="2993"/>
        <p:guide orient="horz" pos="303"/>
        <p:guide pos="2767"/>
        <p:guide pos="2880"/>
        <p:guide pos="544"/>
        <p:guide pos="2562"/>
        <p:guide pos="317"/>
      </p:guideLst>
    </p:cSldViewPr>
  </p:slideViewPr>
  <p:outlineViewPr>
    <p:cViewPr>
      <p:scale>
        <a:sx n="30" d="100"/>
        <a:sy n="30" d="100"/>
      </p:scale>
      <p:origin x="0" y="0"/>
    </p:cViewPr>
  </p:outlineViewPr>
  <p:notesTextViewPr>
    <p:cViewPr>
      <p:scale>
        <a:sx n="125" d="100"/>
        <a:sy n="125" d="100"/>
      </p:scale>
      <p:origin x="0" y="0"/>
    </p:cViewPr>
  </p:notesTextViewPr>
  <p:sorterViewPr>
    <p:cViewPr>
      <p:scale>
        <a:sx n="66" d="100"/>
        <a:sy n="66" d="100"/>
      </p:scale>
      <p:origin x="0" y="0"/>
    </p:cViewPr>
  </p:sorterViewPr>
  <p:notesViewPr>
    <p:cSldViewPr snapToGrid="0" snapToObjects="1" showGuides="1">
      <p:cViewPr varScale="1">
        <p:scale>
          <a:sx n="74" d="100"/>
          <a:sy n="74" d="100"/>
        </p:scale>
        <p:origin x="-4472" y="-11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tiff>
</file>

<file path=ppt/media/image12.png>
</file>

<file path=ppt/media/image13.tiff>
</file>

<file path=ppt/media/image16.png>
</file>

<file path=ppt/media/image17.jp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jpg>
</file>

<file path=ppt/media/image32.png>
</file>

<file path=ppt/media/image33.png>
</file>

<file path=ppt/media/image34.png>
</file>

<file path=ppt/media/image35.png>
</file>

<file path=ppt/media/image37.png>
</file>

<file path=ppt/media/image38.png>
</file>

<file path=ppt/media/image39.png>
</file>

<file path=ppt/media/image40.png>
</file>

<file path=ppt/media/image41.jpeg>
</file>

<file path=ppt/media/image42.png>
</file>

<file path=ppt/media/image43.png>
</file>

<file path=ppt/media/image44.png>
</file>

<file path=ppt/media/image45.png>
</file>

<file path=ppt/media/image46.png>
</file>

<file path=ppt/media/image48.jpeg>
</file>

<file path=ppt/media/image49.jpeg>
</file>

<file path=ppt/media/image50.jpeg>
</file>

<file path=ppt/media/image51.png>
</file>

<file path=ppt/media/image52.jpg>
</file>

<file path=ppt/media/image53.png>
</file>

<file path=ppt/media/image54.jpg>
</file>

<file path=ppt/media/image55.png>
</file>

<file path=ppt/media/image56.png>
</file>

<file path=ppt/media/image57.jpg>
</file>

<file path=ppt/media/image58.png>
</file>

<file path=ppt/media/image59.png>
</file>

<file path=ppt/media/image6.tiff>
</file>

<file path=ppt/media/image61.png>
</file>

<file path=ppt/media/image62.png>
</file>

<file path=ppt/media/image64.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a:defRPr>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a:defRPr>
            </a:lvl1pPr>
          </a:lstStyle>
          <a:p>
            <a:fld id="{9D357267-F5CB-4939-BF7A-DB6BFA44456E}" type="datetimeFigureOut">
              <a:rPr lang="es-ES" smtClean="0"/>
              <a:pPr/>
              <a:t>20/09/2024</a:t>
            </a:fld>
            <a:endParaRPr lang="es-ES" dirty="0"/>
          </a:p>
        </p:txBody>
      </p:sp>
      <p:sp>
        <p:nvSpPr>
          <p:cNvPr id="4" name="3 Marcador de imagen de diapositiva"/>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a:defRPr>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a:defRPr>
            </a:lvl1pPr>
          </a:lstStyle>
          <a:p>
            <a:fld id="{6B7E992D-280B-41DE-9EA7-7D9ADBA98B46}" type="slidenum">
              <a:rPr lang="es-ES" smtClean="0"/>
              <a:pPr/>
              <a:t>‹Nº›</a:t>
            </a:fld>
            <a:endParaRPr lang="es-ES" dirty="0"/>
          </a:p>
        </p:txBody>
      </p:sp>
    </p:spTree>
    <p:extLst>
      <p:ext uri="{BB962C8B-B14F-4D97-AF65-F5344CB8AC3E}">
        <p14:creationId xmlns:p14="http://schemas.microsoft.com/office/powerpoint/2010/main" val="500682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a:t>
            </a:fld>
            <a:endParaRPr lang="es-ES"/>
          </a:p>
        </p:txBody>
      </p:sp>
    </p:spTree>
    <p:extLst>
      <p:ext uri="{BB962C8B-B14F-4D97-AF65-F5344CB8AC3E}">
        <p14:creationId xmlns:p14="http://schemas.microsoft.com/office/powerpoint/2010/main" val="1291667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10: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 name="Google Shape;113;p10: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114" name="Google Shape;114;p10: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11</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11: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 name="Google Shape;121;p11: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122" name="Google Shape;122;p11: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12</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11: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 name="Google Shape;121;p11: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122" name="Google Shape;122;p11: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13</a:t>
            </a:fld>
            <a:endParaRPr/>
          </a:p>
        </p:txBody>
      </p:sp>
    </p:spTree>
    <p:extLst>
      <p:ext uri="{BB962C8B-B14F-4D97-AF65-F5344CB8AC3E}">
        <p14:creationId xmlns:p14="http://schemas.microsoft.com/office/powerpoint/2010/main" val="822183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4: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 name="Google Shape;150;p14: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151" name="Google Shape;151;p14: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15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5: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15: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185" name="Google Shape;185;p15: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16</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6: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2" name="Google Shape;192;p16: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193" name="Google Shape;193;p16: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17</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7: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5" name="Google Shape;215;p17: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216" name="Google Shape;216;p17: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18</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19</a:t>
            </a:fld>
            <a:endParaRPr lang="es-ES" dirty="0"/>
          </a:p>
        </p:txBody>
      </p:sp>
    </p:spTree>
    <p:extLst>
      <p:ext uri="{BB962C8B-B14F-4D97-AF65-F5344CB8AC3E}">
        <p14:creationId xmlns:p14="http://schemas.microsoft.com/office/powerpoint/2010/main" val="21040818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9: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5" name="Google Shape;255;p19: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256" name="Google Shape;256;p19: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20</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21: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7" name="Google Shape;277;p21: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278" name="Google Shape;278;p21: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22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a:t>
            </a:fld>
            <a:endParaRPr lang="es-ES" dirty="0"/>
          </a:p>
        </p:txBody>
      </p:sp>
    </p:spTree>
    <p:extLst>
      <p:ext uri="{BB962C8B-B14F-4D97-AF65-F5344CB8AC3E}">
        <p14:creationId xmlns:p14="http://schemas.microsoft.com/office/powerpoint/2010/main" val="1986432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23</a:t>
            </a:fld>
            <a:endParaRPr lang="es-ES" dirty="0"/>
          </a:p>
        </p:txBody>
      </p:sp>
    </p:spTree>
    <p:extLst>
      <p:ext uri="{BB962C8B-B14F-4D97-AF65-F5344CB8AC3E}">
        <p14:creationId xmlns:p14="http://schemas.microsoft.com/office/powerpoint/2010/main" val="40589662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23: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3" name="Google Shape;293;p23: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294" name="Google Shape;294;p23: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24</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4: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24: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303" name="Google Shape;303;p24: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25</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5: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3" name="Google Shape;313;p25: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314" name="Google Shape;314;p25: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26</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26: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p26: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a:ea typeface="Arial"/>
              <a:cs typeface="Arial"/>
              <a:sym typeface="Arial"/>
            </a:endParaRPr>
          </a:p>
        </p:txBody>
      </p:sp>
      <p:sp>
        <p:nvSpPr>
          <p:cNvPr id="322" name="Google Shape;322;p26: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27</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27: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0" name="Google Shape;330;p27: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331" name="Google Shape;331;p27: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28</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28: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8" name="Google Shape;338;p28: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339" name="Google Shape;339;p28: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29</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30</a:t>
            </a:fld>
            <a:endParaRPr lang="es-ES" dirty="0"/>
          </a:p>
        </p:txBody>
      </p:sp>
    </p:spTree>
    <p:extLst>
      <p:ext uri="{BB962C8B-B14F-4D97-AF65-F5344CB8AC3E}">
        <p14:creationId xmlns:p14="http://schemas.microsoft.com/office/powerpoint/2010/main" val="10728161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30: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3" name="Google Shape;353;p30: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354" name="Google Shape;354;p30: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31</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31: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3" name="Google Shape;363;p31: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364" name="Google Shape;364;p31: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32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a:t>
            </a:fld>
            <a:endParaRPr lang="es-ES" dirty="0"/>
          </a:p>
        </p:txBody>
      </p:sp>
    </p:spTree>
    <p:extLst>
      <p:ext uri="{BB962C8B-B14F-4D97-AF65-F5344CB8AC3E}">
        <p14:creationId xmlns:p14="http://schemas.microsoft.com/office/powerpoint/2010/main" val="8357001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32: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6" name="Google Shape;386;p32: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387" name="Google Shape;387;p32: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33</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33: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6" name="Google Shape;396;p33: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397" name="Google Shape;397;p33: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34</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34: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6" name="Google Shape;406;p34: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a:ea typeface="Arial"/>
              <a:cs typeface="Arial"/>
              <a:sym typeface="Arial"/>
            </a:endParaRPr>
          </a:p>
        </p:txBody>
      </p:sp>
      <p:sp>
        <p:nvSpPr>
          <p:cNvPr id="407" name="Google Shape;407;p34: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35</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37</a:t>
            </a:fld>
            <a:endParaRPr lang="es-ES" dirty="0"/>
          </a:p>
        </p:txBody>
      </p:sp>
    </p:spTree>
    <p:extLst>
      <p:ext uri="{BB962C8B-B14F-4D97-AF65-F5344CB8AC3E}">
        <p14:creationId xmlns:p14="http://schemas.microsoft.com/office/powerpoint/2010/main" val="11004707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p37: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7" name="Google Shape;497;p37: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498" name="Google Shape;498;p37: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38</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p38: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5" name="Google Shape;545;p38: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546" name="Google Shape;546;p38: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39</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p39: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3" name="Google Shape;553;p39: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554" name="Google Shape;554;p39: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40</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p40: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1" name="Google Shape;561;p40: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562" name="Google Shape;562;p40: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41</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92C1E-480F-77F5-3E22-743F4A47AD1A}"/>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0B37AB24-F4B6-6F02-7060-62E25EF48955}"/>
              </a:ext>
            </a:extLst>
          </p:cNvPr>
          <p:cNvSpPr>
            <a:spLocks noGrp="1" noRot="1" noChangeAspect="1"/>
          </p:cNvSpPr>
          <p:nvPr>
            <p:ph type="sldImg"/>
          </p:nvPr>
        </p:nvSpPr>
        <p:spPr>
          <a:xfrm>
            <a:off x="685800" y="685800"/>
            <a:ext cx="5486400" cy="3429000"/>
          </a:xfrm>
        </p:spPr>
      </p:sp>
      <p:sp>
        <p:nvSpPr>
          <p:cNvPr id="3" name="Marcador de notas 2">
            <a:extLst>
              <a:ext uri="{FF2B5EF4-FFF2-40B4-BE49-F238E27FC236}">
                <a16:creationId xmlns:a16="http://schemas.microsoft.com/office/drawing/2014/main" id="{A25AFBD5-C432-426D-6458-417778623700}"/>
              </a:ext>
            </a:extLst>
          </p:cNvPr>
          <p:cNvSpPr>
            <a:spLocks noGrp="1"/>
          </p:cNvSpPr>
          <p:nvPr>
            <p:ph type="body" idx="1"/>
          </p:nvPr>
        </p:nvSpPr>
        <p:spPr/>
        <p:txBody>
          <a:bodyPr/>
          <a:lstStyle/>
          <a:p>
            <a:endParaRPr lang="es-ES_tradnl" dirty="0"/>
          </a:p>
        </p:txBody>
      </p:sp>
      <p:sp>
        <p:nvSpPr>
          <p:cNvPr id="4" name="Marcador de número de diapositiva 3">
            <a:extLst>
              <a:ext uri="{FF2B5EF4-FFF2-40B4-BE49-F238E27FC236}">
                <a16:creationId xmlns:a16="http://schemas.microsoft.com/office/drawing/2014/main" id="{9BB6BF7D-4838-1C72-9DF3-4E968109A28F}"/>
              </a:ext>
            </a:extLst>
          </p:cNvPr>
          <p:cNvSpPr>
            <a:spLocks noGrp="1"/>
          </p:cNvSpPr>
          <p:nvPr>
            <p:ph type="sldNum" sz="quarter" idx="10"/>
          </p:nvPr>
        </p:nvSpPr>
        <p:spPr/>
        <p:txBody>
          <a:bodyPr/>
          <a:lstStyle/>
          <a:p>
            <a:fld id="{6B7E992D-280B-41DE-9EA7-7D9ADBA98B46}" type="slidenum">
              <a:rPr lang="es-ES" smtClean="0"/>
              <a:pPr/>
              <a:t>42</a:t>
            </a:fld>
            <a:endParaRPr lang="es-ES" dirty="0"/>
          </a:p>
        </p:txBody>
      </p:sp>
    </p:spTree>
    <p:extLst>
      <p:ext uri="{BB962C8B-B14F-4D97-AF65-F5344CB8AC3E}">
        <p14:creationId xmlns:p14="http://schemas.microsoft.com/office/powerpoint/2010/main" val="370772669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p42: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6" name="Google Shape;576;p42: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577" name="Google Shape;577;p42: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43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4: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 name="Google Shape;52;p4: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53" name="Google Shape;53;p4: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5</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45</a:t>
            </a:fld>
            <a:endParaRPr lang="es-ES" dirty="0"/>
          </a:p>
        </p:txBody>
      </p:sp>
    </p:spTree>
    <p:extLst>
      <p:ext uri="{BB962C8B-B14F-4D97-AF65-F5344CB8AC3E}">
        <p14:creationId xmlns:p14="http://schemas.microsoft.com/office/powerpoint/2010/main" val="1796571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5: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 name="Google Shape;60;p5: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61" name="Google Shape;61;p5: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6: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 name="Google Shape;70;p6: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71" name="Google Shape;71;p6: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7: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7: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87" name="Google Shape;87;p7: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8: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8: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98" name="Google Shape;98;p8: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9:notes"/>
          <p:cNvSpPr>
            <a:spLocks noGrp="1" noRot="1" noChangeAspect="1"/>
          </p:cNvSpPr>
          <p:nvPr>
            <p:ph type="sldImg" idx="2"/>
          </p:nvPr>
        </p:nvSpPr>
        <p:spPr>
          <a:xfrm>
            <a:off x="719138" y="1241425"/>
            <a:ext cx="5359400"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 name="Google Shape;105;p9:notes"/>
          <p:cNvSpPr txBox="1">
            <a:spLocks noGrp="1"/>
          </p:cNvSpPr>
          <p:nvPr>
            <p:ph type="body" idx="1"/>
          </p:nvPr>
        </p:nvSpPr>
        <p:spPr>
          <a:xfrm>
            <a:off x="679768" y="4777194"/>
            <a:ext cx="5438140" cy="390861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106" name="Google Shape;106;p9:notes"/>
          <p:cNvSpPr txBox="1">
            <a:spLocks noGrp="1"/>
          </p:cNvSpPr>
          <p:nvPr>
            <p:ph type="sldNum" idx="12"/>
          </p:nvPr>
        </p:nvSpPr>
        <p:spPr>
          <a:xfrm>
            <a:off x="3850443" y="9428584"/>
            <a:ext cx="2945659" cy="49805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PE"/>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ítulo y objetos">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431DC42-303B-F545-9789-3724F9E97760}"/>
              </a:ext>
            </a:extLst>
          </p:cNvPr>
          <p:cNvSpPr/>
          <p:nvPr userDrawn="1"/>
        </p:nvSpPr>
        <p:spPr>
          <a:xfrm>
            <a:off x="7230071" y="5371562"/>
            <a:ext cx="1518364"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pic>
        <p:nvPicPr>
          <p:cNvPr id="10" name="Imagen 9">
            <a:extLst>
              <a:ext uri="{FF2B5EF4-FFF2-40B4-BE49-F238E27FC236}">
                <a16:creationId xmlns:a16="http://schemas.microsoft.com/office/drawing/2014/main" id="{7E0D14F7-6E9D-9E40-BFFD-243BDDA808DD}"/>
              </a:ext>
            </a:extLst>
          </p:cNvPr>
          <p:cNvPicPr>
            <a:picLocks noChangeAspect="1"/>
          </p:cNvPicPr>
          <p:nvPr userDrawn="1"/>
        </p:nvPicPr>
        <p:blipFill>
          <a:blip r:embed="rId2" cstate="screen">
            <a:alphaModFix amt="20000"/>
            <a:extLst>
              <a:ext uri="{28A0092B-C50C-407E-A947-70E740481C1C}">
                <a14:useLocalDpi xmlns:a14="http://schemas.microsoft.com/office/drawing/2010/main"/>
              </a:ext>
            </a:extLst>
          </a:blip>
          <a:stretch>
            <a:fillRect/>
          </a:stretch>
        </p:blipFill>
        <p:spPr>
          <a:xfrm>
            <a:off x="506316" y="5349407"/>
            <a:ext cx="369984" cy="206823"/>
          </a:xfrm>
          <a:prstGeom prst="rect">
            <a:avLst/>
          </a:prstGeom>
        </p:spPr>
      </p:pic>
      <p:sp>
        <p:nvSpPr>
          <p:cNvPr id="7" name="TextBox 7">
            <a:extLst>
              <a:ext uri="{FF2B5EF4-FFF2-40B4-BE49-F238E27FC236}">
                <a16:creationId xmlns:a16="http://schemas.microsoft.com/office/drawing/2014/main" id="{9372701D-0A84-0448-9BAF-91437343CCCB}"/>
              </a:ext>
            </a:extLst>
          </p:cNvPr>
          <p:cNvSpPr txBox="1"/>
          <p:nvPr userDrawn="1"/>
        </p:nvSpPr>
        <p:spPr>
          <a:xfrm>
            <a:off x="876300" y="5343295"/>
            <a:ext cx="1744388"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PROYECTOS</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TEMA 01</a:t>
            </a:r>
            <a:endParaRPr lang="en-US" sz="800" dirty="0">
              <a:solidFill>
                <a:schemeClr val="bg1">
                  <a:lumMod val="50000"/>
                </a:schemeClr>
              </a:solidFill>
              <a:latin typeface="Calibri"/>
              <a:cs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444479"/>
      </p:ext>
    </p:extLst>
  </p:cSld>
  <p:clrMapOvr>
    <a:masterClrMapping/>
  </p:clrMapOvr>
  <p:extLst>
    <p:ext uri="{DCECCB84-F9BA-43D5-87BE-67443E8EF086}">
      <p15:sldGuideLst xmlns:p15="http://schemas.microsoft.com/office/powerpoint/2012/main">
        <p15:guide id="1" orient="horz" pos="180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ema - 1 Imagen A">
  <p:cSld name="Subtema - 1 Imagen A">
    <p:spTree>
      <p:nvGrpSpPr>
        <p:cNvPr id="1" name="Shape 17"/>
        <p:cNvGrpSpPr/>
        <p:nvPr/>
      </p:nvGrpSpPr>
      <p:grpSpPr>
        <a:xfrm>
          <a:off x="0" y="0"/>
          <a:ext cx="0" cy="0"/>
          <a:chOff x="0" y="0"/>
          <a:chExt cx="0" cy="0"/>
        </a:xfrm>
      </p:grpSpPr>
    </p:spTree>
    <p:extLst>
      <p:ext uri="{BB962C8B-B14F-4D97-AF65-F5344CB8AC3E}">
        <p14:creationId xmlns:p14="http://schemas.microsoft.com/office/powerpoint/2010/main" val="1501849920"/>
      </p:ext>
    </p:extLst>
  </p:cSld>
  <p:clrMapOvr>
    <a:masterClrMapping/>
  </p:clrMapOvr>
  <p:extLst>
    <p:ext uri="{DCECCB84-F9BA-43D5-87BE-67443E8EF086}">
      <p15:sldGuideLst xmlns:p15="http://schemas.microsoft.com/office/powerpoint/2012/main">
        <p15:guide id="1" orient="horz" pos="1800" userDrawn="1">
          <p15:clr>
            <a:srgbClr val="FBAE40"/>
          </p15:clr>
        </p15:guide>
        <p15:guide id="2" pos="2880" userDrawn="1">
          <p15:clr>
            <a:srgbClr val="FBAE40"/>
          </p15:clr>
        </p15:guide>
        <p15:guide id="3" pos="5465" userDrawn="1">
          <p15:clr>
            <a:srgbClr val="FBAE40"/>
          </p15:clr>
        </p15:guide>
        <p15:guide id="4" orient="horz" pos="553" userDrawn="1">
          <p15:clr>
            <a:srgbClr val="FBAE40"/>
          </p15:clr>
        </p15:guide>
        <p15:guide id="5" pos="317"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em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E431DC42-303B-F545-9789-3724F9E97760}"/>
              </a:ext>
            </a:extLst>
          </p:cNvPr>
          <p:cNvSpPr/>
          <p:nvPr userDrawn="1"/>
        </p:nvSpPr>
        <p:spPr>
          <a:xfrm>
            <a:off x="7230071" y="5371562"/>
            <a:ext cx="1518364"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1689886"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PROYECTOS</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TEMA 01</a:t>
            </a:r>
            <a:endParaRPr lang="en-US" sz="800" dirty="0">
              <a:solidFill>
                <a:schemeClr val="bg1">
                  <a:lumMod val="50000"/>
                </a:schemeClr>
              </a:solidFill>
              <a:latin typeface="Calibri"/>
              <a:cs typeface="Calibri"/>
            </a:endParaRPr>
          </a:p>
        </p:txBody>
      </p:sp>
      <p:pic>
        <p:nvPicPr>
          <p:cNvPr id="7" name="Imagen 6">
            <a:extLst>
              <a:ext uri="{FF2B5EF4-FFF2-40B4-BE49-F238E27FC236}">
                <a16:creationId xmlns:a16="http://schemas.microsoft.com/office/drawing/2014/main" id="{7E0D14F7-6E9D-9E40-BFFD-243BDDA808DD}"/>
              </a:ext>
            </a:extLst>
          </p:cNvPr>
          <p:cNvPicPr>
            <a:picLocks noChangeAspect="1"/>
          </p:cNvPicPr>
          <p:nvPr userDrawn="1"/>
        </p:nvPicPr>
        <p:blipFill>
          <a:blip r:embed="rId5" cstate="screen">
            <a:alphaModFix amt="20000"/>
            <a:extLst>
              <a:ext uri="{28A0092B-C50C-407E-A947-70E740481C1C}">
                <a14:useLocalDpi xmlns:a14="http://schemas.microsoft.com/office/drawing/2010/main"/>
              </a:ext>
            </a:extLst>
          </a:blip>
          <a:stretch>
            <a:fillRect/>
          </a:stretch>
        </p:blipFill>
        <p:spPr>
          <a:xfrm>
            <a:off x="506316" y="5349407"/>
            <a:ext cx="369984" cy="206823"/>
          </a:xfrm>
          <a:prstGeom prst="rect">
            <a:avLst/>
          </a:prstGeom>
        </p:spPr>
      </p:pic>
    </p:spTree>
  </p:cSld>
  <p:clrMap bg1="lt1" tx1="dk1" bg2="lt2" tx2="dk2" accent1="accent1" accent2="accent2" accent3="accent3" accent4="accent4" accent5="accent5" accent6="accent6" hlink="hlink" folHlink="folHlink"/>
  <p:sldLayoutIdLst>
    <p:sldLayoutId id="2147483673" r:id="rId1"/>
    <p:sldLayoutId id="2147483684" r:id="rId2"/>
    <p:sldLayoutId id="2147483685" r:id="rId3"/>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lang="es-ES" sz="3200" b="0" smtClean="0">
          <a:solidFill>
            <a:schemeClr val="tx1"/>
          </a:solidFill>
          <a:latin typeface="+mn-lt"/>
          <a:ea typeface="+mn-ea"/>
          <a:cs typeface="+mn-cs"/>
        </a:defRPr>
      </a:lvl1pPr>
      <a:lvl2pPr marL="742950" indent="-285750" algn="l" rtl="0" eaLnBrk="0" fontAlgn="base" hangingPunct="0">
        <a:spcBef>
          <a:spcPct val="20000"/>
        </a:spcBef>
        <a:spcAft>
          <a:spcPct val="0"/>
        </a:spcAft>
        <a:buChar char="–"/>
        <a:defRPr lang="es-ES" sz="2800" smtClean="0">
          <a:solidFill>
            <a:schemeClr val="tx1"/>
          </a:solidFill>
          <a:latin typeface="+mn-lt"/>
        </a:defRPr>
      </a:lvl2pPr>
      <a:lvl3pPr marL="1143000" indent="-228600" algn="l" rtl="0" eaLnBrk="0" fontAlgn="base" hangingPunct="0">
        <a:spcBef>
          <a:spcPct val="20000"/>
        </a:spcBef>
        <a:spcAft>
          <a:spcPct val="0"/>
        </a:spcAft>
        <a:buChar char="•"/>
        <a:defRPr lang="es-ES" sz="2400" smtClean="0">
          <a:solidFill>
            <a:schemeClr val="tx1"/>
          </a:solidFill>
          <a:latin typeface="+mn-lt"/>
        </a:defRPr>
      </a:lvl3pPr>
      <a:lvl4pPr marL="1600200" indent="-228600" algn="l" rtl="0" eaLnBrk="0" fontAlgn="base" hangingPunct="0">
        <a:spcBef>
          <a:spcPct val="20000"/>
        </a:spcBef>
        <a:spcAft>
          <a:spcPct val="0"/>
        </a:spcAft>
        <a:buChar char="–"/>
        <a:defRPr lang="es-ES" sz="2000" smtClean="0">
          <a:solidFill>
            <a:schemeClr val="tx1"/>
          </a:solidFill>
          <a:latin typeface="+mn-lt"/>
        </a:defRPr>
      </a:lvl4pPr>
      <a:lvl5pPr marL="2057400" indent="-228600" algn="l" rtl="0" eaLnBrk="0" fontAlgn="base" hangingPunct="0">
        <a:spcBef>
          <a:spcPct val="20000"/>
        </a:spcBef>
        <a:spcAft>
          <a:spcPct val="0"/>
        </a:spcAft>
        <a:buChar char="»"/>
        <a:defRPr lang="es-ES" sz="2000" smtClean="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3.png"/><Relationship Id="rId7" Type="http://schemas.openxmlformats.org/officeDocument/2006/relationships/image" Target="../media/image7.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tiff"/><Relationship Id="rId11" Type="http://schemas.openxmlformats.org/officeDocument/2006/relationships/image" Target="../media/image11.emf"/><Relationship Id="rId5" Type="http://schemas.openxmlformats.org/officeDocument/2006/relationships/image" Target="../media/image5.emf"/><Relationship Id="rId10" Type="http://schemas.openxmlformats.org/officeDocument/2006/relationships/image" Target="../media/image10.tiff"/><Relationship Id="rId4" Type="http://schemas.openxmlformats.org/officeDocument/2006/relationships/image" Target="../media/image4.emf"/><Relationship Id="rId9" Type="http://schemas.openxmlformats.org/officeDocument/2006/relationships/image" Target="../media/image9.tiff"/></Relationships>
</file>

<file path=ppt/slides/_rels/slide1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microsoft.com/office/2007/relationships/hdphoto" Target="../media/hdphoto4.wdp"/><Relationship Id="rId5" Type="http://schemas.openxmlformats.org/officeDocument/2006/relationships/image" Target="../media/image35.png"/><Relationship Id="rId4" Type="http://schemas.microsoft.com/office/2007/relationships/hdphoto" Target="../media/hdphoto3.wdp"/></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6.emf"/><Relationship Id="rId7"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7" Type="http://schemas.microsoft.com/office/2007/relationships/hdphoto" Target="../media/hdphoto6.wdp"/><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46.png"/><Relationship Id="rId5" Type="http://schemas.microsoft.com/office/2007/relationships/hdphoto" Target="../media/hdphoto5.wdp"/><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8" Type="http://schemas.openxmlformats.org/officeDocument/2006/relationships/image" Target="../media/image47.emf"/><Relationship Id="rId3" Type="http://schemas.openxmlformats.org/officeDocument/2006/relationships/image" Target="../media/image44.png"/><Relationship Id="rId7" Type="http://schemas.microsoft.com/office/2007/relationships/hdphoto" Target="../media/hdphoto8.wdp"/><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46.png"/><Relationship Id="rId5" Type="http://schemas.microsoft.com/office/2007/relationships/hdphoto" Target="../media/hdphoto7.wdp"/><Relationship Id="rId4" Type="http://schemas.openxmlformats.org/officeDocument/2006/relationships/image" Target="../media/image45.png"/></Relationships>
</file>

<file path=ppt/slides/_rels/slide26.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50.jpe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microsoft.com/office/2007/relationships/hdphoto" Target="../media/hdphoto9.wdp"/></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3" Type="http://schemas.openxmlformats.org/officeDocument/2006/relationships/image" Target="../media/image54.jp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53.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4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microsoft.com/office/2007/relationships/hdphoto" Target="../media/hdphoto2.wdp"/><Relationship Id="rId5" Type="http://schemas.openxmlformats.org/officeDocument/2006/relationships/image" Target="../media/image21.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ángulo 40"/>
          <p:cNvSpPr/>
          <p:nvPr/>
        </p:nvSpPr>
        <p:spPr>
          <a:xfrm>
            <a:off x="182879" y="5120640"/>
            <a:ext cx="4304965" cy="4620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p:nvSpPr>
        <p:spPr>
          <a:xfrm>
            <a:off x="3743325" y="-16622"/>
            <a:ext cx="5400675" cy="5731622"/>
          </a:xfrm>
          <a:prstGeom prst="rect">
            <a:avLst/>
          </a:prstGeom>
          <a:solidFill>
            <a:srgbClr val="2770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rotWithShape="1">
          <a:blip r:embed="rId3" cstate="print">
            <a:extLst>
              <a:ext uri="{28A0092B-C50C-407E-A947-70E740481C1C}">
                <a14:useLocalDpi xmlns:a14="http://schemas.microsoft.com/office/drawing/2010/main" val="0"/>
              </a:ext>
            </a:extLst>
          </a:blip>
          <a:srcRect t="23021" b="13575"/>
          <a:stretch/>
        </p:blipFill>
        <p:spPr>
          <a:xfrm>
            <a:off x="4906532" y="1363020"/>
            <a:ext cx="3119475" cy="3878822"/>
          </a:xfrm>
          <a:prstGeom prst="rect">
            <a:avLst/>
          </a:prstGeom>
        </p:spPr>
      </p:pic>
      <p:sp>
        <p:nvSpPr>
          <p:cNvPr id="23" name="CuadroTexto 22">
            <a:extLst>
              <a:ext uri="{FF2B5EF4-FFF2-40B4-BE49-F238E27FC236}">
                <a16:creationId xmlns:a16="http://schemas.microsoft.com/office/drawing/2014/main" id="{00376003-8003-B944-8B01-9A232A7A385C}"/>
              </a:ext>
            </a:extLst>
          </p:cNvPr>
          <p:cNvSpPr txBox="1"/>
          <p:nvPr/>
        </p:nvSpPr>
        <p:spPr>
          <a:xfrm>
            <a:off x="503238" y="808689"/>
            <a:ext cx="3104743" cy="138499"/>
          </a:xfrm>
          <a:prstGeom prst="rect">
            <a:avLst/>
          </a:prstGeom>
          <a:noFill/>
        </p:spPr>
        <p:txBody>
          <a:bodyPr wrap="square" lIns="0" tIns="0" rIns="0" bIns="0" rtlCol="0">
            <a:spAutoFit/>
          </a:bodyPr>
          <a:lstStyle/>
          <a:p>
            <a:r>
              <a:rPr lang="es-ES_tradnl" sz="900" b="1" dirty="0">
                <a:solidFill>
                  <a:srgbClr val="6C6D6C"/>
                </a:solidFill>
                <a:latin typeface="Calibri" charset="0"/>
                <a:cs typeface="Calibri" charset="0"/>
              </a:rPr>
              <a:t>GESTIÓN DE PROYECTOS</a:t>
            </a:r>
          </a:p>
        </p:txBody>
      </p:sp>
      <p:pic>
        <p:nvPicPr>
          <p:cNvPr id="26" name="Imagen 25"/>
          <p:cNvPicPr>
            <a:picLocks noChangeAspect="1"/>
          </p:cNvPicPr>
          <p:nvPr/>
        </p:nvPicPr>
        <p:blipFill>
          <a:blip r:embed="rId4">
            <a:alphaModFix amt="35000"/>
          </a:blip>
          <a:stretch>
            <a:fillRect/>
          </a:stretch>
        </p:blipFill>
        <p:spPr>
          <a:xfrm flipH="1">
            <a:off x="7671560" y="719809"/>
            <a:ext cx="330754" cy="210584"/>
          </a:xfrm>
          <a:prstGeom prst="rect">
            <a:avLst/>
          </a:prstGeom>
        </p:spPr>
      </p:pic>
      <p:pic>
        <p:nvPicPr>
          <p:cNvPr id="37" name="Imagen 36"/>
          <p:cNvPicPr>
            <a:picLocks noChangeAspect="1"/>
          </p:cNvPicPr>
          <p:nvPr/>
        </p:nvPicPr>
        <p:blipFill>
          <a:blip r:embed="rId4">
            <a:alphaModFix amt="35000"/>
          </a:blip>
          <a:stretch>
            <a:fillRect/>
          </a:stretch>
        </p:blipFill>
        <p:spPr>
          <a:xfrm>
            <a:off x="4602367" y="3922903"/>
            <a:ext cx="317533" cy="196092"/>
          </a:xfrm>
          <a:prstGeom prst="rect">
            <a:avLst/>
          </a:prstGeom>
        </p:spPr>
      </p:pic>
      <p:pic>
        <p:nvPicPr>
          <p:cNvPr id="40" name="Imagen 39"/>
          <p:cNvPicPr>
            <a:picLocks noChangeAspect="1"/>
          </p:cNvPicPr>
          <p:nvPr/>
        </p:nvPicPr>
        <p:blipFill>
          <a:blip r:embed="rId5">
            <a:alphaModFix amt="35000"/>
          </a:blip>
          <a:stretch>
            <a:fillRect/>
          </a:stretch>
        </p:blipFill>
        <p:spPr>
          <a:xfrm>
            <a:off x="4942267" y="2261866"/>
            <a:ext cx="114521" cy="114521"/>
          </a:xfrm>
          <a:prstGeom prst="rect">
            <a:avLst/>
          </a:prstGeom>
        </p:spPr>
      </p:pic>
      <p:pic>
        <p:nvPicPr>
          <p:cNvPr id="48" name="Imagen 47"/>
          <p:cNvPicPr>
            <a:picLocks noChangeAspect="1"/>
          </p:cNvPicPr>
          <p:nvPr/>
        </p:nvPicPr>
        <p:blipFill>
          <a:blip r:embed="rId4">
            <a:alphaModFix amt="35000"/>
          </a:blip>
          <a:stretch>
            <a:fillRect/>
          </a:stretch>
        </p:blipFill>
        <p:spPr>
          <a:xfrm flipH="1">
            <a:off x="4184978" y="1944047"/>
            <a:ext cx="272736" cy="173645"/>
          </a:xfrm>
          <a:prstGeom prst="rect">
            <a:avLst/>
          </a:prstGeom>
        </p:spPr>
      </p:pic>
      <p:sp>
        <p:nvSpPr>
          <p:cNvPr id="28" name="CuadroTexto 27">
            <a:extLst>
              <a:ext uri="{FF2B5EF4-FFF2-40B4-BE49-F238E27FC236}">
                <a16:creationId xmlns:a16="http://schemas.microsoft.com/office/drawing/2014/main" id="{93FC3217-3DCC-0941-BA6B-6CEEC9F1D080}"/>
              </a:ext>
            </a:extLst>
          </p:cNvPr>
          <p:cNvSpPr txBox="1"/>
          <p:nvPr/>
        </p:nvSpPr>
        <p:spPr>
          <a:xfrm>
            <a:off x="743902" y="1819386"/>
            <a:ext cx="1457648" cy="307777"/>
          </a:xfrm>
          <a:prstGeom prst="rect">
            <a:avLst/>
          </a:prstGeom>
          <a:noFill/>
        </p:spPr>
        <p:txBody>
          <a:bodyPr wrap="square" lIns="0" tIns="0" rIns="0" bIns="0" rtlCol="0">
            <a:spAutoFit/>
          </a:bodyPr>
          <a:lstStyle/>
          <a:p>
            <a:r>
              <a:rPr lang="es-ES_tradnl" sz="2000" b="1" dirty="0">
                <a:solidFill>
                  <a:srgbClr val="2770D5"/>
                </a:solidFill>
                <a:latin typeface="Calibri" charset="0"/>
                <a:ea typeface="Calibri" charset="0"/>
                <a:cs typeface="Calibri" charset="0"/>
              </a:rPr>
              <a:t>TEMA 01</a:t>
            </a:r>
          </a:p>
        </p:txBody>
      </p:sp>
      <p:pic>
        <p:nvPicPr>
          <p:cNvPr id="43" name="Imagen 42"/>
          <p:cNvPicPr>
            <a:picLocks noChangeAspect="1"/>
          </p:cNvPicPr>
          <p:nvPr/>
        </p:nvPicPr>
        <p:blipFill>
          <a:blip r:embed="rId5">
            <a:alphaModFix amt="35000"/>
          </a:blip>
          <a:stretch>
            <a:fillRect/>
          </a:stretch>
        </p:blipFill>
        <p:spPr>
          <a:xfrm>
            <a:off x="7836937" y="3692222"/>
            <a:ext cx="76092" cy="76092"/>
          </a:xfrm>
          <a:prstGeom prst="rect">
            <a:avLst/>
          </a:prstGeom>
        </p:spPr>
      </p:pic>
      <p:pic>
        <p:nvPicPr>
          <p:cNvPr id="44" name="Imagen 43"/>
          <p:cNvPicPr>
            <a:picLocks noChangeAspect="1"/>
          </p:cNvPicPr>
          <p:nvPr/>
        </p:nvPicPr>
        <p:blipFill>
          <a:blip r:embed="rId4">
            <a:alphaModFix amt="35000"/>
          </a:blip>
          <a:stretch>
            <a:fillRect/>
          </a:stretch>
        </p:blipFill>
        <p:spPr>
          <a:xfrm flipH="1">
            <a:off x="8114327" y="3987789"/>
            <a:ext cx="286860" cy="182638"/>
          </a:xfrm>
          <a:prstGeom prst="rect">
            <a:avLst/>
          </a:prstGeom>
        </p:spPr>
      </p:pic>
      <p:pic>
        <p:nvPicPr>
          <p:cNvPr id="46" name="Imagen 45"/>
          <p:cNvPicPr>
            <a:picLocks noChangeAspect="1"/>
          </p:cNvPicPr>
          <p:nvPr/>
        </p:nvPicPr>
        <p:blipFill>
          <a:blip r:embed="rId4">
            <a:alphaModFix amt="35000"/>
          </a:blip>
          <a:stretch>
            <a:fillRect/>
          </a:stretch>
        </p:blipFill>
        <p:spPr>
          <a:xfrm>
            <a:off x="5616899" y="1065406"/>
            <a:ext cx="248554" cy="174528"/>
          </a:xfrm>
          <a:prstGeom prst="rect">
            <a:avLst/>
          </a:prstGeom>
        </p:spPr>
      </p:pic>
      <p:pic>
        <p:nvPicPr>
          <p:cNvPr id="52" name="Imagen 51"/>
          <p:cNvPicPr>
            <a:picLocks noChangeAspect="1"/>
          </p:cNvPicPr>
          <p:nvPr/>
        </p:nvPicPr>
        <p:blipFill>
          <a:blip r:embed="rId5">
            <a:alphaModFix amt="35000"/>
          </a:blip>
          <a:stretch>
            <a:fillRect/>
          </a:stretch>
        </p:blipFill>
        <p:spPr>
          <a:xfrm>
            <a:off x="8296306" y="2298119"/>
            <a:ext cx="114521" cy="114521"/>
          </a:xfrm>
          <a:prstGeom prst="rect">
            <a:avLst/>
          </a:prstGeom>
        </p:spPr>
      </p:pic>
      <p:pic>
        <p:nvPicPr>
          <p:cNvPr id="53" name="Imagen 52"/>
          <p:cNvPicPr>
            <a:picLocks noChangeAspect="1"/>
          </p:cNvPicPr>
          <p:nvPr/>
        </p:nvPicPr>
        <p:blipFill>
          <a:blip r:embed="rId5">
            <a:alphaModFix amt="35000"/>
          </a:blip>
          <a:stretch>
            <a:fillRect/>
          </a:stretch>
        </p:blipFill>
        <p:spPr>
          <a:xfrm>
            <a:off x="7310896" y="1309940"/>
            <a:ext cx="76092" cy="76092"/>
          </a:xfrm>
          <a:prstGeom prst="rect">
            <a:avLst/>
          </a:prstGeom>
        </p:spPr>
      </p:pic>
      <p:pic>
        <p:nvPicPr>
          <p:cNvPr id="51" name="Imagen 50"/>
          <p:cNvPicPr>
            <a:picLocks noChangeAspect="1"/>
          </p:cNvPicPr>
          <p:nvPr/>
        </p:nvPicPr>
        <p:blipFill>
          <a:blip r:embed="rId6">
            <a:alphaModFix amt="40000"/>
          </a:blip>
          <a:stretch>
            <a:fillRect/>
          </a:stretch>
        </p:blipFill>
        <p:spPr>
          <a:xfrm>
            <a:off x="4378423" y="2749601"/>
            <a:ext cx="563842" cy="563842"/>
          </a:xfrm>
          <a:prstGeom prst="rect">
            <a:avLst/>
          </a:prstGeom>
        </p:spPr>
      </p:pic>
      <p:pic>
        <p:nvPicPr>
          <p:cNvPr id="56" name="Imagen 55"/>
          <p:cNvPicPr>
            <a:picLocks noChangeAspect="1"/>
          </p:cNvPicPr>
          <p:nvPr/>
        </p:nvPicPr>
        <p:blipFill>
          <a:blip r:embed="rId7">
            <a:alphaModFix amt="39000"/>
          </a:blip>
          <a:stretch>
            <a:fillRect/>
          </a:stretch>
        </p:blipFill>
        <p:spPr>
          <a:xfrm>
            <a:off x="7791007" y="1314368"/>
            <a:ext cx="646640" cy="646640"/>
          </a:xfrm>
          <a:prstGeom prst="rect">
            <a:avLst/>
          </a:prstGeom>
        </p:spPr>
      </p:pic>
      <p:pic>
        <p:nvPicPr>
          <p:cNvPr id="58" name="Imagen 57"/>
          <p:cNvPicPr>
            <a:picLocks noChangeAspect="1"/>
          </p:cNvPicPr>
          <p:nvPr/>
        </p:nvPicPr>
        <p:blipFill>
          <a:blip r:embed="rId8">
            <a:alphaModFix amt="40000"/>
          </a:blip>
          <a:stretch>
            <a:fillRect/>
          </a:stretch>
        </p:blipFill>
        <p:spPr>
          <a:xfrm>
            <a:off x="4572000" y="1258457"/>
            <a:ext cx="643876" cy="643876"/>
          </a:xfrm>
          <a:prstGeom prst="rect">
            <a:avLst/>
          </a:prstGeom>
        </p:spPr>
      </p:pic>
      <p:pic>
        <p:nvPicPr>
          <p:cNvPr id="59" name="Imagen 58"/>
          <p:cNvPicPr>
            <a:picLocks noChangeAspect="1"/>
          </p:cNvPicPr>
          <p:nvPr/>
        </p:nvPicPr>
        <p:blipFill>
          <a:blip r:embed="rId9">
            <a:alphaModFix amt="40000"/>
          </a:blip>
          <a:stretch>
            <a:fillRect/>
          </a:stretch>
        </p:blipFill>
        <p:spPr>
          <a:xfrm>
            <a:off x="6304593" y="567170"/>
            <a:ext cx="691289" cy="691289"/>
          </a:xfrm>
          <a:prstGeom prst="rect">
            <a:avLst/>
          </a:prstGeom>
        </p:spPr>
      </p:pic>
      <p:pic>
        <p:nvPicPr>
          <p:cNvPr id="60" name="Imagen 59"/>
          <p:cNvPicPr>
            <a:picLocks noChangeAspect="1"/>
          </p:cNvPicPr>
          <p:nvPr/>
        </p:nvPicPr>
        <p:blipFill>
          <a:blip r:embed="rId10">
            <a:alphaModFix amt="40000"/>
          </a:blip>
          <a:stretch>
            <a:fillRect/>
          </a:stretch>
        </p:blipFill>
        <p:spPr>
          <a:xfrm>
            <a:off x="7836939" y="2769176"/>
            <a:ext cx="593087" cy="593087"/>
          </a:xfrm>
          <a:prstGeom prst="rect">
            <a:avLst/>
          </a:prstGeom>
        </p:spPr>
      </p:pic>
      <p:sp>
        <p:nvSpPr>
          <p:cNvPr id="29" name="Rectángulo 28"/>
          <p:cNvSpPr/>
          <p:nvPr/>
        </p:nvSpPr>
        <p:spPr>
          <a:xfrm>
            <a:off x="502073" y="3123033"/>
            <a:ext cx="2820458" cy="2010807"/>
          </a:xfrm>
          <a:prstGeom prst="rect">
            <a:avLst/>
          </a:prstGeom>
        </p:spPr>
        <p:txBody>
          <a:bodyPr wrap="square" lIns="0" tIns="0" rIns="0" bIns="0">
            <a:spAutoFit/>
          </a:bodyPr>
          <a:lstStyle/>
          <a:p>
            <a:pPr marL="171450" marR="0" lvl="0" indent="-171450">
              <a:lnSpc>
                <a:spcPct val="120000"/>
              </a:lnSpc>
              <a:spcBef>
                <a:spcPts val="0"/>
              </a:spcBef>
              <a:buClr>
                <a:srgbClr val="2670D5"/>
              </a:buClr>
              <a:buSzPts val="1280"/>
              <a:buFont typeface="Arial" panose="020B0604020202020204" pitchFamily="34" charset="0"/>
              <a:buChar char="•"/>
            </a:pPr>
            <a:r>
              <a:rPr lang="es-PE" sz="1100" dirty="0">
                <a:latin typeface="Graphik-Medium" panose="020B0503030202060203" pitchFamily="34" charset="77"/>
                <a:sym typeface="Calibri"/>
              </a:rPr>
              <a:t>Definición de Proyecto y de Gestión de Proyecto</a:t>
            </a:r>
            <a:endParaRPr lang="es-PE" sz="1100" dirty="0">
              <a:latin typeface="Graphik-Medium" panose="020B0503030202060203" pitchFamily="34" charset="77"/>
            </a:endParaRPr>
          </a:p>
          <a:p>
            <a:pPr marL="171450" marR="0" lvl="0" indent="-171450">
              <a:lnSpc>
                <a:spcPct val="120000"/>
              </a:lnSpc>
              <a:spcBef>
                <a:spcPts val="0"/>
              </a:spcBef>
              <a:buClr>
                <a:srgbClr val="2670D5"/>
              </a:buClr>
              <a:buSzPts val="1280"/>
              <a:buFont typeface="Arial" panose="020B0604020202020204" pitchFamily="34" charset="0"/>
              <a:buChar char="•"/>
            </a:pPr>
            <a:r>
              <a:rPr lang="es-PE" sz="1100" dirty="0">
                <a:latin typeface="Graphik-Medium" panose="020B0503030202060203" pitchFamily="34" charset="77"/>
                <a:sym typeface="Calibri"/>
              </a:rPr>
              <a:t>Diferencia entre Proyecto y Trabajo Operativo</a:t>
            </a:r>
            <a:endParaRPr lang="es-PE" sz="1100" dirty="0">
              <a:latin typeface="Graphik-Medium" panose="020B0503030202060203" pitchFamily="34" charset="77"/>
            </a:endParaRPr>
          </a:p>
          <a:p>
            <a:pPr marL="171450" marR="0" lvl="0" indent="-171450">
              <a:lnSpc>
                <a:spcPct val="120000"/>
              </a:lnSpc>
              <a:spcBef>
                <a:spcPts val="0"/>
              </a:spcBef>
              <a:buClr>
                <a:srgbClr val="2670D5"/>
              </a:buClr>
              <a:buSzPts val="1280"/>
              <a:buFont typeface="Arial" panose="020B0604020202020204" pitchFamily="34" charset="0"/>
              <a:buChar char="•"/>
            </a:pPr>
            <a:r>
              <a:rPr lang="es-PE" sz="1100" dirty="0">
                <a:latin typeface="Graphik-Medium" panose="020B0503030202060203" pitchFamily="34" charset="77"/>
                <a:sym typeface="Calibri"/>
              </a:rPr>
              <a:t>Criterios de éxito y por qué fracasan los proyectos</a:t>
            </a:r>
            <a:endParaRPr lang="es-PE" sz="1100" dirty="0">
              <a:latin typeface="Graphik-Medium" panose="020B0503030202060203" pitchFamily="34" charset="77"/>
            </a:endParaRPr>
          </a:p>
          <a:p>
            <a:pPr marL="171450" marR="0" lvl="0" indent="-171450">
              <a:lnSpc>
                <a:spcPct val="120000"/>
              </a:lnSpc>
              <a:spcBef>
                <a:spcPts val="0"/>
              </a:spcBef>
              <a:buClr>
                <a:srgbClr val="2670D5"/>
              </a:buClr>
              <a:buSzPts val="1280"/>
              <a:buFont typeface="Arial" panose="020B0604020202020204" pitchFamily="34" charset="0"/>
              <a:buChar char="•"/>
            </a:pPr>
            <a:r>
              <a:rPr lang="es-PE" sz="1100" dirty="0">
                <a:latin typeface="Graphik-Medium" panose="020B0503030202060203" pitchFamily="34" charset="77"/>
                <a:sym typeface="Calibri"/>
              </a:rPr>
              <a:t>Áreas de Conocimiento y Grupos de Procesos de la gestión de proyectos</a:t>
            </a:r>
            <a:endParaRPr lang="es-PE" sz="1100" dirty="0">
              <a:latin typeface="Graphik-Medium" panose="020B0503030202060203" pitchFamily="34" charset="77"/>
            </a:endParaRPr>
          </a:p>
          <a:p>
            <a:pPr marL="171450" marR="0" lvl="0" indent="-171450">
              <a:lnSpc>
                <a:spcPct val="120000"/>
              </a:lnSpc>
              <a:spcBef>
                <a:spcPts val="0"/>
              </a:spcBef>
              <a:buClr>
                <a:srgbClr val="2670D5"/>
              </a:buClr>
              <a:buSzPts val="1280"/>
              <a:buFont typeface="Arial" panose="020B0604020202020204" pitchFamily="34" charset="0"/>
              <a:buChar char="•"/>
            </a:pPr>
            <a:r>
              <a:rPr lang="es-PE" sz="1100" dirty="0">
                <a:latin typeface="Graphik-Medium" panose="020B0503030202060203" pitchFamily="34" charset="77"/>
                <a:sym typeface="Calibri"/>
              </a:rPr>
              <a:t>Sistema para la entrega de Valor</a:t>
            </a:r>
            <a:endParaRPr lang="es-PE" sz="1100" dirty="0">
              <a:latin typeface="Graphik-Medium" panose="020B0503030202060203" pitchFamily="34" charset="77"/>
            </a:endParaRPr>
          </a:p>
          <a:p>
            <a:pPr marL="171450" marR="0" lvl="0" indent="-171450">
              <a:lnSpc>
                <a:spcPct val="120000"/>
              </a:lnSpc>
              <a:spcBef>
                <a:spcPts val="0"/>
              </a:spcBef>
              <a:buClr>
                <a:srgbClr val="2670D5"/>
              </a:buClr>
              <a:buSzPts val="1280"/>
              <a:buFont typeface="Arial" panose="020B0604020202020204" pitchFamily="34" charset="0"/>
              <a:buChar char="•"/>
            </a:pPr>
            <a:r>
              <a:rPr lang="es-PE" sz="1100" dirty="0">
                <a:latin typeface="Graphik-Medium" panose="020B0503030202060203" pitchFamily="34" charset="77"/>
                <a:sym typeface="Calibri"/>
              </a:rPr>
              <a:t>El Entorno del Proyecto</a:t>
            </a:r>
          </a:p>
        </p:txBody>
      </p:sp>
      <p:pic>
        <p:nvPicPr>
          <p:cNvPr id="27" name="Imagen 26"/>
          <p:cNvPicPr>
            <a:picLocks noChangeAspect="1"/>
          </p:cNvPicPr>
          <p:nvPr/>
        </p:nvPicPr>
        <p:blipFill>
          <a:blip r:embed="rId11"/>
          <a:stretch>
            <a:fillRect/>
          </a:stretch>
        </p:blipFill>
        <p:spPr>
          <a:xfrm>
            <a:off x="511225" y="1896111"/>
            <a:ext cx="166865" cy="170453"/>
          </a:xfrm>
          <a:prstGeom prst="rect">
            <a:avLst/>
          </a:prstGeom>
        </p:spPr>
      </p:pic>
      <p:sp>
        <p:nvSpPr>
          <p:cNvPr id="3" name="Rectángulo 2">
            <a:extLst>
              <a:ext uri="{FF2B5EF4-FFF2-40B4-BE49-F238E27FC236}">
                <a16:creationId xmlns:a16="http://schemas.microsoft.com/office/drawing/2014/main" id="{5A8AB18B-0720-3FD8-A8DD-4DC790C17997}"/>
              </a:ext>
            </a:extLst>
          </p:cNvPr>
          <p:cNvSpPr/>
          <p:nvPr/>
        </p:nvSpPr>
        <p:spPr>
          <a:xfrm>
            <a:off x="503239" y="2177570"/>
            <a:ext cx="2969787" cy="941796"/>
          </a:xfrm>
          <a:prstGeom prst="rect">
            <a:avLst/>
          </a:prstGeom>
        </p:spPr>
        <p:txBody>
          <a:bodyPr wrap="square" lIns="0" tIns="0" rIns="0" bIns="0">
            <a:spAutoFit/>
          </a:bodyPr>
          <a:lstStyle/>
          <a:p>
            <a:pPr>
              <a:lnSpc>
                <a:spcPct val="90000"/>
              </a:lnSpc>
            </a:pPr>
            <a:r>
              <a:rPr lang="es-PE" sz="2400" dirty="0">
                <a:latin typeface="Graphik-Medium" panose="020B0503030202060203" pitchFamily="34" charset="77"/>
                <a:sym typeface="Calibri"/>
              </a:rPr>
              <a:t>MARCO GENERAL</a:t>
            </a:r>
            <a:br>
              <a:rPr lang="es-PE" sz="2400" b="1" dirty="0">
                <a:latin typeface="Graphik Bold" panose="020B0503030202060203" pitchFamily="34" charset="77"/>
                <a:sym typeface="Calibri"/>
              </a:rPr>
            </a:br>
            <a:r>
              <a:rPr lang="es-PE" sz="2400" b="1" dirty="0">
                <a:latin typeface="Graphik Bold" panose="020B0503030202060203" pitchFamily="34" charset="77"/>
                <a:sym typeface="Calibri"/>
              </a:rPr>
              <a:t>PARTE 1</a:t>
            </a:r>
          </a:p>
          <a:p>
            <a:pPr>
              <a:lnSpc>
                <a:spcPct val="90000"/>
              </a:lnSpc>
            </a:pPr>
            <a:endParaRPr lang="es-PE" sz="2000" b="1" dirty="0">
              <a:latin typeface="Graphik Bold" panose="020B0503030202060203" pitchFamily="34" charset="77"/>
            </a:endParaRPr>
          </a:p>
        </p:txBody>
      </p:sp>
    </p:spTree>
    <p:extLst>
      <p:ext uri="{BB962C8B-B14F-4D97-AF65-F5344CB8AC3E}">
        <p14:creationId xmlns:p14="http://schemas.microsoft.com/office/powerpoint/2010/main" val="962900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10" name="Google Shape;110;p9"/>
          <p:cNvSpPr txBox="1"/>
          <p:nvPr/>
        </p:nvSpPr>
        <p:spPr>
          <a:xfrm>
            <a:off x="503238" y="888531"/>
            <a:ext cx="2684343" cy="1461939"/>
          </a:xfrm>
          <a:prstGeom prst="rect">
            <a:avLst/>
          </a:prstGeom>
          <a:noFill/>
          <a:ln>
            <a:noFill/>
          </a:ln>
        </p:spPr>
        <p:txBody>
          <a:bodyPr spcFirstLastPara="1" wrap="square" lIns="0" tIns="0" rIns="0" bIns="0" anchor="t" anchorCtr="0">
            <a:spAutoFit/>
          </a:bodyPr>
          <a:lstStyle/>
          <a:p>
            <a:pPr marL="11725" marR="0" lvl="0" indent="0" rtl="0">
              <a:spcBef>
                <a:spcPts val="0"/>
              </a:spcBef>
              <a:spcAft>
                <a:spcPts val="600"/>
              </a:spcAft>
              <a:buNone/>
            </a:pPr>
            <a:r>
              <a:rPr lang="es-PE" b="1" dirty="0">
                <a:latin typeface="Calibri" panose="020F0502020204030204" pitchFamily="34" charset="0"/>
                <a:ea typeface="Calibri"/>
                <a:cs typeface="Calibri" panose="020F0502020204030204" pitchFamily="34" charset="0"/>
                <a:sym typeface="Calibri"/>
              </a:rPr>
              <a:t>¿Qué es un proyecto?</a:t>
            </a:r>
            <a:endParaRPr dirty="0">
              <a:latin typeface="Calibri" panose="020F0502020204030204" pitchFamily="34" charset="0"/>
              <a:ea typeface="Calibri"/>
              <a:cs typeface="Calibri" panose="020F0502020204030204" pitchFamily="34" charset="0"/>
              <a:sym typeface="Calibri"/>
            </a:endParaRPr>
          </a:p>
          <a:p>
            <a:pPr marL="11725" marR="0" lvl="0" indent="0" rtl="0">
              <a:spcBef>
                <a:spcPts val="0"/>
              </a:spcBef>
              <a:spcAft>
                <a:spcPts val="0"/>
              </a:spcAft>
              <a:buNone/>
            </a:pPr>
            <a:r>
              <a:rPr lang="es-PE" dirty="0">
                <a:latin typeface="Calibri" panose="020F0502020204030204" pitchFamily="34" charset="0"/>
                <a:ea typeface="Calibri"/>
                <a:cs typeface="Calibri" panose="020F0502020204030204" pitchFamily="34" charset="0"/>
                <a:sym typeface="Calibri"/>
              </a:rPr>
              <a:t>Es un esfuerzo </a:t>
            </a:r>
            <a:r>
              <a:rPr lang="es-PE" b="1" dirty="0">
                <a:solidFill>
                  <a:srgbClr val="EF4639"/>
                </a:solidFill>
                <a:latin typeface="Calibri" panose="020F0502020204030204" pitchFamily="34" charset="0"/>
                <a:ea typeface="Calibri"/>
                <a:cs typeface="Calibri" panose="020F0502020204030204" pitchFamily="34" charset="0"/>
                <a:sym typeface="Calibri"/>
              </a:rPr>
              <a:t>temporal</a:t>
            </a:r>
            <a:r>
              <a:rPr lang="es-PE" dirty="0">
                <a:latin typeface="Calibri" panose="020F0502020204030204" pitchFamily="34" charset="0"/>
                <a:ea typeface="Calibri"/>
                <a:cs typeface="Calibri" panose="020F0502020204030204" pitchFamily="34" charset="0"/>
                <a:sym typeface="Calibri"/>
              </a:rPr>
              <a:t> que se lleva a cabo para crear un </a:t>
            </a:r>
            <a:r>
              <a:rPr lang="es-PE" u="sng" dirty="0">
                <a:latin typeface="Calibri" panose="020F0502020204030204" pitchFamily="34" charset="0"/>
                <a:ea typeface="Calibri"/>
                <a:cs typeface="Calibri" panose="020F0502020204030204" pitchFamily="34" charset="0"/>
                <a:sym typeface="Calibri"/>
              </a:rPr>
              <a:t>producto, servicio o resultado</a:t>
            </a:r>
            <a:r>
              <a:rPr lang="es-PE" dirty="0">
                <a:latin typeface="Calibri" panose="020F0502020204030204" pitchFamily="34" charset="0"/>
                <a:ea typeface="Calibri"/>
                <a:cs typeface="Calibri" panose="020F0502020204030204" pitchFamily="34" charset="0"/>
                <a:sym typeface="Calibri"/>
              </a:rPr>
              <a:t> </a:t>
            </a:r>
            <a:r>
              <a:rPr lang="es-PE" b="1" dirty="0">
                <a:latin typeface="Calibri" panose="020F0502020204030204" pitchFamily="34" charset="0"/>
                <a:ea typeface="Calibri"/>
                <a:cs typeface="Calibri" panose="020F0502020204030204" pitchFamily="34" charset="0"/>
                <a:sym typeface="Calibri"/>
              </a:rPr>
              <a:t>único</a:t>
            </a:r>
            <a:r>
              <a:rPr lang="es-PE" dirty="0">
                <a:latin typeface="Calibri" panose="020F0502020204030204" pitchFamily="34" charset="0"/>
                <a:ea typeface="Calibri"/>
                <a:cs typeface="Calibri" panose="020F0502020204030204" pitchFamily="34" charset="0"/>
                <a:sym typeface="Calibri"/>
              </a:rPr>
              <a:t>.</a:t>
            </a:r>
            <a:endParaRPr dirty="0">
              <a:latin typeface="Calibri" panose="020F0502020204030204" pitchFamily="34" charset="0"/>
              <a:ea typeface="Calibri"/>
              <a:cs typeface="Calibri" panose="020F0502020204030204" pitchFamily="34" charset="0"/>
              <a:sym typeface="Calibri"/>
            </a:endParaRPr>
          </a:p>
        </p:txBody>
      </p:sp>
      <p:sp>
        <p:nvSpPr>
          <p:cNvPr id="2" name="Rectangle 5">
            <a:extLst>
              <a:ext uri="{FF2B5EF4-FFF2-40B4-BE49-F238E27FC236}">
                <a16:creationId xmlns:a16="http://schemas.microsoft.com/office/drawing/2014/main" id="{21CD9E99-32FD-7AC0-0BBA-F649CB2EA401}"/>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pic>
        <p:nvPicPr>
          <p:cNvPr id="5" name="Imagen 4">
            <a:extLst>
              <a:ext uri="{FF2B5EF4-FFF2-40B4-BE49-F238E27FC236}">
                <a16:creationId xmlns:a16="http://schemas.microsoft.com/office/drawing/2014/main" id="{9AA05100-3119-1813-CB17-26844CFBD6A3}"/>
              </a:ext>
            </a:extLst>
          </p:cNvPr>
          <p:cNvPicPr>
            <a:picLocks noChangeAspect="1"/>
          </p:cNvPicPr>
          <p:nvPr/>
        </p:nvPicPr>
        <p:blipFill>
          <a:blip r:embed="rId3" cstate="print">
            <a:extLst>
              <a:ext uri="{28A0092B-C50C-407E-A947-70E740481C1C}">
                <a14:useLocalDpi xmlns:a14="http://schemas.microsoft.com/office/drawing/2010/main" val="0"/>
              </a:ext>
            </a:extLst>
          </a:blip>
          <a:srcRect l="4546" t="-18886" r="1857" b="-14309"/>
          <a:stretch/>
        </p:blipFill>
        <p:spPr>
          <a:xfrm>
            <a:off x="4067175" y="877888"/>
            <a:ext cx="5101839" cy="4356100"/>
          </a:xfrm>
          <a:prstGeom prst="rect">
            <a:avLst/>
          </a:prstGeom>
          <a:solidFill>
            <a:srgbClr val="5FB4E7"/>
          </a:solid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7" name="Google Shape;117;p10" descr="Imagen que contiene interior, techo, edificio, tabla&#10;&#10;Descripción generada automáticamente"/>
          <p:cNvPicPr preferRelativeResize="0"/>
          <p:nvPr/>
        </p:nvPicPr>
        <p:blipFill rotWithShape="1">
          <a:blip r:embed="rId3">
            <a:alphaModFix/>
          </a:blip>
          <a:srcRect l="2500" r="702" b="1"/>
          <a:stretch/>
        </p:blipFill>
        <p:spPr>
          <a:xfrm>
            <a:off x="1524637" y="1527237"/>
            <a:ext cx="6094726" cy="3706751"/>
          </a:xfrm>
          <a:prstGeom prst="rect">
            <a:avLst/>
          </a:prstGeom>
          <a:noFill/>
          <a:ln>
            <a:noFill/>
          </a:ln>
          <a:effectLst/>
        </p:spPr>
      </p:pic>
      <p:sp>
        <p:nvSpPr>
          <p:cNvPr id="118" name="Google Shape;118;p10"/>
          <p:cNvSpPr txBox="1"/>
          <p:nvPr/>
        </p:nvSpPr>
        <p:spPr>
          <a:xfrm>
            <a:off x="3215365" y="880438"/>
            <a:ext cx="2713270"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dirty="0">
                <a:latin typeface="Graphik Bold" panose="020B0503030202060203" pitchFamily="34" charset="77"/>
                <a:ea typeface="Libre Franklin Medium"/>
                <a:cs typeface="Calibri" panose="020F0502020204030204" pitchFamily="34" charset="0"/>
                <a:sym typeface="Libre Franklin Medium"/>
              </a:rPr>
              <a:t>Proyecto</a:t>
            </a:r>
            <a:endParaRPr sz="1600" b="1" dirty="0">
              <a:latin typeface="Graphik Bold" panose="020B0503030202060203" pitchFamily="34" charset="77"/>
              <a:cs typeface="Calibri" panose="020F0502020204030204" pitchFamily="34" charset="0"/>
            </a:endParaRPr>
          </a:p>
          <a:p>
            <a:pPr marL="0" marR="0" lvl="0" indent="0" algn="ctr" rtl="0">
              <a:spcBef>
                <a:spcPts val="0"/>
              </a:spcBef>
              <a:spcAft>
                <a:spcPts val="0"/>
              </a:spcAft>
              <a:buNone/>
            </a:pPr>
            <a:r>
              <a:rPr lang="es-PE" sz="1600" b="1" dirty="0">
                <a:latin typeface="Calibri" panose="020F0502020204030204" pitchFamily="34" charset="0"/>
                <a:ea typeface="Libre Franklin Medium"/>
                <a:cs typeface="Calibri" panose="020F0502020204030204" pitchFamily="34" charset="0"/>
                <a:sym typeface="Libre Franklin Medium"/>
              </a:rPr>
              <a:t>Panamericanos Lima 2019</a:t>
            </a:r>
            <a:endParaRPr sz="1600"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DA9F429B-8034-2827-F08B-BBCF2313DDF4}"/>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6" name="Google Shape;126;p11"/>
          <p:cNvPicPr preferRelativeResize="0"/>
          <p:nvPr/>
        </p:nvPicPr>
        <p:blipFill rotWithShape="1">
          <a:blip r:embed="rId3">
            <a:alphaModFix/>
          </a:blip>
          <a:srcRect/>
          <a:stretch/>
        </p:blipFill>
        <p:spPr>
          <a:xfrm>
            <a:off x="510269" y="879979"/>
            <a:ext cx="3882344" cy="2317981"/>
          </a:xfrm>
          <a:prstGeom prst="rect">
            <a:avLst/>
          </a:prstGeom>
          <a:noFill/>
          <a:ln>
            <a:noFill/>
          </a:ln>
        </p:spPr>
      </p:pic>
      <p:sp>
        <p:nvSpPr>
          <p:cNvPr id="129" name="Google Shape;129;p11"/>
          <p:cNvSpPr txBox="1"/>
          <p:nvPr/>
        </p:nvSpPr>
        <p:spPr>
          <a:xfrm>
            <a:off x="510269" y="3503275"/>
            <a:ext cx="8180844" cy="1523474"/>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s-PE" sz="1600" dirty="0">
                <a:solidFill>
                  <a:schemeClr val="dk1"/>
                </a:solidFill>
                <a:latin typeface="Calibri" panose="020F0502020204030204" pitchFamily="34" charset="0"/>
                <a:ea typeface="Calibri"/>
                <a:cs typeface="Calibri" panose="020F0502020204030204" pitchFamily="34" charset="0"/>
                <a:sym typeface="Calibri"/>
              </a:rPr>
              <a:t>El fin de proyecto suele estar determinado por lo siguiente:</a:t>
            </a:r>
            <a:endParaRPr sz="1600" dirty="0">
              <a:latin typeface="Calibri" panose="020F0502020204030204" pitchFamily="34" charset="0"/>
              <a:cs typeface="Calibri" panose="020F0502020204030204" pitchFamily="34" charset="0"/>
            </a:endParaRPr>
          </a:p>
          <a:p>
            <a:pPr marR="0" lvl="0" rtl="0">
              <a:spcBef>
                <a:spcPts val="0"/>
              </a:spcBef>
              <a:spcAft>
                <a:spcPts val="0"/>
              </a:spcAft>
            </a:pPr>
            <a:endParaRPr sz="1600" dirty="0">
              <a:solidFill>
                <a:schemeClr val="dk1"/>
              </a:solidFill>
              <a:latin typeface="Calibri" panose="020F0502020204030204" pitchFamily="34" charset="0"/>
              <a:ea typeface="Calibri"/>
              <a:cs typeface="Calibri" panose="020F0502020204030204" pitchFamily="34" charset="0"/>
              <a:sym typeface="Calibri"/>
            </a:endParaRPr>
          </a:p>
          <a:p>
            <a:pPr marL="355600" marR="0" lvl="0" rtl="0">
              <a:spcBef>
                <a:spcPts val="0"/>
              </a:spcBef>
              <a:spcAft>
                <a:spcPts val="0"/>
              </a:spcAft>
              <a:buClr>
                <a:schemeClr val="dk1"/>
              </a:buClr>
              <a:buSzPts val="1600"/>
            </a:pPr>
            <a:r>
              <a:rPr lang="es-PE" sz="1600" dirty="0">
                <a:solidFill>
                  <a:schemeClr val="dk1"/>
                </a:solidFill>
                <a:latin typeface="Calibri" panose="020F0502020204030204" pitchFamily="34" charset="0"/>
                <a:ea typeface="Calibri"/>
                <a:cs typeface="Calibri" panose="020F0502020204030204" pitchFamily="34" charset="0"/>
                <a:sym typeface="Calibri"/>
              </a:rPr>
              <a:t>Cuando se logran los objetivos por los que fue iniciado.</a:t>
            </a:r>
            <a:endParaRPr sz="1600" dirty="0">
              <a:latin typeface="Calibri" panose="020F0502020204030204" pitchFamily="34" charset="0"/>
              <a:cs typeface="Calibri" panose="020F0502020204030204" pitchFamily="34" charset="0"/>
            </a:endParaRPr>
          </a:p>
          <a:p>
            <a:pPr marL="355600" marR="0" lvl="0" rtl="0">
              <a:spcBef>
                <a:spcPts val="0"/>
              </a:spcBef>
              <a:spcAft>
                <a:spcPts val="0"/>
              </a:spcAft>
              <a:buClr>
                <a:schemeClr val="dk1"/>
              </a:buClr>
              <a:buSzPts val="1600"/>
            </a:pPr>
            <a:endParaRPr sz="1600" dirty="0">
              <a:solidFill>
                <a:schemeClr val="dk1"/>
              </a:solidFill>
              <a:latin typeface="Calibri" panose="020F0502020204030204" pitchFamily="34" charset="0"/>
              <a:ea typeface="Calibri"/>
              <a:cs typeface="Calibri" panose="020F0502020204030204" pitchFamily="34" charset="0"/>
              <a:sym typeface="Calibri"/>
            </a:endParaRPr>
          </a:p>
          <a:p>
            <a:pPr marL="355600" marR="0" lvl="0" rtl="0">
              <a:spcBef>
                <a:spcPts val="0"/>
              </a:spcBef>
              <a:spcAft>
                <a:spcPts val="0"/>
              </a:spcAft>
              <a:buClr>
                <a:schemeClr val="dk1"/>
              </a:buClr>
              <a:buSzPts val="1600"/>
            </a:pPr>
            <a:r>
              <a:rPr lang="es-PE" sz="1600" dirty="0">
                <a:solidFill>
                  <a:schemeClr val="dk1"/>
                </a:solidFill>
                <a:latin typeface="Calibri" panose="020F0502020204030204" pitchFamily="34" charset="0"/>
                <a:ea typeface="Calibri"/>
                <a:cs typeface="Calibri" panose="020F0502020204030204" pitchFamily="34" charset="0"/>
                <a:sym typeface="Calibri"/>
              </a:rPr>
              <a:t>Cuando se establece que debe ser cancelado o dado de baja porque ya no es capaz de lograr sus objetivos o porque ya no existe la necesidad que hizo emprender el proyecto.</a:t>
            </a:r>
            <a:endParaRPr sz="1600" dirty="0">
              <a:solidFill>
                <a:schemeClr val="dk1"/>
              </a:solidFill>
              <a:latin typeface="Calibri" panose="020F0502020204030204" pitchFamily="34" charset="0"/>
              <a:ea typeface="Calibri"/>
              <a:cs typeface="Calibri" panose="020F0502020204030204" pitchFamily="34" charset="0"/>
              <a:sym typeface="Calibri"/>
            </a:endParaRPr>
          </a:p>
        </p:txBody>
      </p:sp>
      <p:sp>
        <p:nvSpPr>
          <p:cNvPr id="2" name="Rectangle 5">
            <a:extLst>
              <a:ext uri="{FF2B5EF4-FFF2-40B4-BE49-F238E27FC236}">
                <a16:creationId xmlns:a16="http://schemas.microsoft.com/office/drawing/2014/main" id="{67BA87AA-6FC4-8E05-AF09-74843DF5AD64}"/>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
        <p:nvSpPr>
          <p:cNvPr id="3" name="Redondear rectángulo de esquina del mismo lado 2">
            <a:extLst>
              <a:ext uri="{FF2B5EF4-FFF2-40B4-BE49-F238E27FC236}">
                <a16:creationId xmlns:a16="http://schemas.microsoft.com/office/drawing/2014/main" id="{3D3F9397-4F03-C4B5-40D6-856724A9275C}"/>
              </a:ext>
            </a:extLst>
          </p:cNvPr>
          <p:cNvSpPr/>
          <p:nvPr/>
        </p:nvSpPr>
        <p:spPr>
          <a:xfrm rot="5400000">
            <a:off x="5374115" y="-103613"/>
            <a:ext cx="2320071" cy="4283077"/>
          </a:xfrm>
          <a:prstGeom prst="round2SameRect">
            <a:avLst>
              <a:gd name="adj1" fmla="val 7458"/>
              <a:gd name="adj2" fmla="val 0"/>
            </a:avLst>
          </a:prstGeom>
          <a:solidFill>
            <a:srgbClr val="DDEEC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a:extLst>
              <a:ext uri="{FF2B5EF4-FFF2-40B4-BE49-F238E27FC236}">
                <a16:creationId xmlns:a16="http://schemas.microsoft.com/office/drawing/2014/main" id="{922FDD43-33D8-9004-7525-FE6AC09BEC9C}"/>
              </a:ext>
            </a:extLst>
          </p:cNvPr>
          <p:cNvSpPr txBox="1"/>
          <p:nvPr/>
        </p:nvSpPr>
        <p:spPr>
          <a:xfrm>
            <a:off x="4572000" y="1044115"/>
            <a:ext cx="3785786" cy="2292935"/>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ea typeface="Calibri"/>
                <a:cs typeface="Calibri" panose="020F0502020204030204" pitchFamily="34" charset="0"/>
                <a:sym typeface="Calibri"/>
              </a:rPr>
              <a:t>Es un esfuerzo o emprendimiento </a:t>
            </a:r>
            <a:r>
              <a:rPr lang="es-PE" sz="1600" b="1" dirty="0">
                <a:solidFill>
                  <a:srgbClr val="92C14E"/>
                </a:solidFill>
                <a:latin typeface="Calibri" panose="020F0502020204030204" pitchFamily="34" charset="0"/>
                <a:ea typeface="Calibri"/>
                <a:cs typeface="Calibri" panose="020F0502020204030204" pitchFamily="34" charset="0"/>
                <a:sym typeface="Calibri"/>
              </a:rPr>
              <a:t>TEMPORAL</a:t>
            </a:r>
            <a:endParaRPr lang="es-PE" sz="1600" dirty="0">
              <a:solidFill>
                <a:srgbClr val="92C14E"/>
              </a:solidFill>
              <a:latin typeface="Calibri" panose="020F0502020204030204" pitchFamily="34" charset="0"/>
              <a:cs typeface="Calibri" panose="020F0502020204030204" pitchFamily="34" charset="0"/>
            </a:endParaRPr>
          </a:p>
          <a:p>
            <a:pPr marL="177800" marR="0" lvl="0" indent="-177800" rtl="0">
              <a:spcBef>
                <a:spcPts val="0"/>
              </a:spcBef>
              <a:spcAft>
                <a:spcPts val="0"/>
              </a:spcAft>
              <a:buFont typeface="Arial" panose="020B0604020202020204" pitchFamily="34" charset="0"/>
              <a:buChar char="•"/>
            </a:pPr>
            <a:r>
              <a:rPr lang="es-PE" sz="1600" dirty="0">
                <a:solidFill>
                  <a:schemeClr val="dk1"/>
                </a:solidFill>
                <a:latin typeface="Calibri" panose="020F0502020204030204" pitchFamily="34" charset="0"/>
                <a:ea typeface="Calibri"/>
                <a:cs typeface="Calibri" panose="020F0502020204030204" pitchFamily="34" charset="0"/>
                <a:sym typeface="Calibri"/>
              </a:rPr>
              <a:t>Todo proyecto tiene un inicio y fin claramente determinado. No son eternos.</a:t>
            </a:r>
            <a:endParaRPr lang="es-PE" sz="1600" dirty="0">
              <a:latin typeface="Calibri" panose="020F0502020204030204" pitchFamily="34" charset="0"/>
              <a:cs typeface="Calibri" panose="020F0502020204030204" pitchFamily="34" charset="0"/>
            </a:endParaRPr>
          </a:p>
          <a:p>
            <a:pPr marL="177800" marR="0" lvl="0" indent="-177800" rtl="0">
              <a:spcBef>
                <a:spcPts val="0"/>
              </a:spcBef>
              <a:spcAft>
                <a:spcPts val="0"/>
              </a:spcAft>
              <a:buFont typeface="Arial" panose="020B0604020202020204" pitchFamily="34" charset="0"/>
              <a:buChar char="•"/>
            </a:pPr>
            <a:endParaRPr lang="es-PE" sz="1600" dirty="0">
              <a:solidFill>
                <a:schemeClr val="dk1"/>
              </a:solidFill>
              <a:latin typeface="Calibri" panose="020F0502020204030204" pitchFamily="34" charset="0"/>
              <a:ea typeface="Calibri"/>
              <a:cs typeface="Calibri" panose="020F0502020204030204" pitchFamily="34" charset="0"/>
              <a:sym typeface="Calibri"/>
            </a:endParaRPr>
          </a:p>
          <a:p>
            <a:pPr marL="177800" marR="0" lvl="0" indent="-177800" rtl="0">
              <a:spcBef>
                <a:spcPts val="0"/>
              </a:spcBef>
              <a:spcAft>
                <a:spcPts val="0"/>
              </a:spcAft>
              <a:buFont typeface="Arial" panose="020B0604020202020204" pitchFamily="34" charset="0"/>
              <a:buChar char="•"/>
            </a:pPr>
            <a:r>
              <a:rPr lang="es-PE" sz="1600" dirty="0">
                <a:solidFill>
                  <a:schemeClr val="dk1"/>
                </a:solidFill>
                <a:latin typeface="Calibri" panose="020F0502020204030204" pitchFamily="34" charset="0"/>
                <a:ea typeface="Calibri"/>
                <a:cs typeface="Calibri" panose="020F0502020204030204" pitchFamily="34" charset="0"/>
                <a:sym typeface="Calibri"/>
              </a:rPr>
              <a:t>Por ejemplo, el proyecto para habilitar los “Panamericanos Lima 2019” inició el 2014 y culminó en el 2019.</a:t>
            </a:r>
          </a:p>
          <a:p>
            <a:endParaRPr lang="es-ES_tradnl" sz="1600" dirty="0">
              <a:latin typeface="Calibri" panose="020F0502020204030204" pitchFamily="34" charset="0"/>
              <a:cs typeface="Calibri" panose="020F0502020204030204" pitchFamily="34" charset="0"/>
            </a:endParaRPr>
          </a:p>
        </p:txBody>
      </p:sp>
      <p:cxnSp>
        <p:nvCxnSpPr>
          <p:cNvPr id="5" name="Google Shape;360;p24">
            <a:extLst>
              <a:ext uri="{FF2B5EF4-FFF2-40B4-BE49-F238E27FC236}">
                <a16:creationId xmlns:a16="http://schemas.microsoft.com/office/drawing/2014/main" id="{E09448B8-B2EC-02F4-85C1-CDFC3F20DBC2}"/>
              </a:ext>
            </a:extLst>
          </p:cNvPr>
          <p:cNvCxnSpPr>
            <a:cxnSpLocks/>
          </p:cNvCxnSpPr>
          <p:nvPr/>
        </p:nvCxnSpPr>
        <p:spPr>
          <a:xfrm>
            <a:off x="684213" y="4231730"/>
            <a:ext cx="0" cy="286295"/>
          </a:xfrm>
          <a:prstGeom prst="straightConnector1">
            <a:avLst/>
          </a:prstGeom>
          <a:noFill/>
          <a:ln w="12700" cap="flat" cmpd="sng">
            <a:solidFill>
              <a:srgbClr val="92C14E"/>
            </a:solidFill>
            <a:prstDash val="solid"/>
            <a:round/>
            <a:headEnd type="none" w="sm" len="sm"/>
            <a:tailEnd type="none" w="sm" len="sm"/>
          </a:ln>
        </p:spPr>
      </p:cxnSp>
      <p:sp>
        <p:nvSpPr>
          <p:cNvPr id="6" name="Google Shape;364;p24">
            <a:extLst>
              <a:ext uri="{FF2B5EF4-FFF2-40B4-BE49-F238E27FC236}">
                <a16:creationId xmlns:a16="http://schemas.microsoft.com/office/drawing/2014/main" id="{0C55ADB9-B9A8-0977-17CD-812A51351B8C}"/>
              </a:ext>
            </a:extLst>
          </p:cNvPr>
          <p:cNvSpPr/>
          <p:nvPr/>
        </p:nvSpPr>
        <p:spPr>
          <a:xfrm>
            <a:off x="607871" y="4038632"/>
            <a:ext cx="152683" cy="152683"/>
          </a:xfrm>
          <a:prstGeom prst="mathPlus">
            <a:avLst>
              <a:gd name="adj1" fmla="val 15202"/>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 name="Google Shape;364;p24">
            <a:extLst>
              <a:ext uri="{FF2B5EF4-FFF2-40B4-BE49-F238E27FC236}">
                <a16:creationId xmlns:a16="http://schemas.microsoft.com/office/drawing/2014/main" id="{0402979F-4F68-FBE6-DC5C-787EDCC360B1}"/>
              </a:ext>
            </a:extLst>
          </p:cNvPr>
          <p:cNvSpPr/>
          <p:nvPr/>
        </p:nvSpPr>
        <p:spPr>
          <a:xfrm>
            <a:off x="607871" y="4543457"/>
            <a:ext cx="152683" cy="152683"/>
          </a:xfrm>
          <a:prstGeom prst="mathPlus">
            <a:avLst>
              <a:gd name="adj1" fmla="val 15202"/>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6" name="Google Shape;126;p11"/>
          <p:cNvPicPr preferRelativeResize="0"/>
          <p:nvPr/>
        </p:nvPicPr>
        <p:blipFill rotWithShape="1">
          <a:blip r:embed="rId3">
            <a:alphaModFix/>
          </a:blip>
          <a:srcRect/>
          <a:stretch/>
        </p:blipFill>
        <p:spPr>
          <a:xfrm>
            <a:off x="510269" y="879979"/>
            <a:ext cx="3882344" cy="2317981"/>
          </a:xfrm>
          <a:prstGeom prst="rect">
            <a:avLst/>
          </a:prstGeom>
          <a:noFill/>
          <a:ln>
            <a:noFill/>
          </a:ln>
        </p:spPr>
      </p:pic>
      <p:sp>
        <p:nvSpPr>
          <p:cNvPr id="129" name="Google Shape;129;p11"/>
          <p:cNvSpPr txBox="1"/>
          <p:nvPr/>
        </p:nvSpPr>
        <p:spPr>
          <a:xfrm>
            <a:off x="507094" y="3389992"/>
            <a:ext cx="8180844" cy="1615827"/>
          </a:xfrm>
          <a:prstGeom prst="rect">
            <a:avLst/>
          </a:prstGeom>
          <a:noFill/>
          <a:ln>
            <a:noFill/>
          </a:ln>
        </p:spPr>
        <p:txBody>
          <a:bodyPr spcFirstLastPara="1" wrap="square" lIns="0" tIns="0" rIns="0" bIns="0" anchor="t" anchorCtr="0">
            <a:spAutoFit/>
          </a:bodyPr>
          <a:lstStyle/>
          <a:p>
            <a:pPr marR="0" lvl="0" rtl="0">
              <a:spcBef>
                <a:spcPts val="0"/>
              </a:spcBef>
              <a:spcAft>
                <a:spcPts val="0"/>
              </a:spcAft>
            </a:pPr>
            <a:r>
              <a:rPr lang="es-PE" sz="1500" dirty="0">
                <a:solidFill>
                  <a:schemeClr val="dk1"/>
                </a:solidFill>
                <a:latin typeface="Calibri" panose="020F0502020204030204" pitchFamily="34" charset="0"/>
                <a:ea typeface="Calibri"/>
                <a:cs typeface="Calibri" panose="020F0502020204030204" pitchFamily="34" charset="0"/>
                <a:sym typeface="Calibri"/>
              </a:rPr>
              <a:t>Los proyectos pueden crear lo siguiente: </a:t>
            </a:r>
          </a:p>
          <a:p>
            <a:pPr marR="0" lvl="0" rtl="0">
              <a:spcBef>
                <a:spcPts val="0"/>
              </a:spcBef>
              <a:spcAft>
                <a:spcPts val="0"/>
              </a:spcAft>
            </a:pPr>
            <a:endParaRPr lang="es-PE" sz="1500" dirty="0">
              <a:latin typeface="Calibri" panose="020F0502020204030204" pitchFamily="34" charset="0"/>
              <a:cs typeface="Calibri" panose="020F0502020204030204" pitchFamily="34" charset="0"/>
            </a:endParaRPr>
          </a:p>
          <a:p>
            <a:pPr marL="357188" marR="0" lvl="0" rtl="0">
              <a:spcBef>
                <a:spcPts val="0"/>
              </a:spcBef>
              <a:spcAft>
                <a:spcPts val="0"/>
              </a:spcAft>
              <a:buClr>
                <a:schemeClr val="dk1"/>
              </a:buClr>
              <a:buSzPts val="1600"/>
            </a:pPr>
            <a:r>
              <a:rPr lang="es-PE" sz="1500" dirty="0">
                <a:solidFill>
                  <a:schemeClr val="dk1"/>
                </a:solidFill>
                <a:latin typeface="Calibri" panose="020F0502020204030204" pitchFamily="34" charset="0"/>
                <a:ea typeface="Calibri"/>
                <a:cs typeface="Calibri" panose="020F0502020204030204" pitchFamily="34" charset="0"/>
                <a:sym typeface="Calibri"/>
              </a:rPr>
              <a:t>Un </a:t>
            </a:r>
            <a:r>
              <a:rPr lang="es-PE" sz="1500" b="1" dirty="0">
                <a:solidFill>
                  <a:srgbClr val="92C14E"/>
                </a:solidFill>
                <a:latin typeface="Calibri" panose="020F0502020204030204" pitchFamily="34" charset="0"/>
                <a:ea typeface="Calibri"/>
                <a:cs typeface="Calibri" panose="020F0502020204030204" pitchFamily="34" charset="0"/>
                <a:sym typeface="Calibri"/>
              </a:rPr>
              <a:t>producto</a:t>
            </a:r>
            <a:r>
              <a:rPr lang="es-PE" sz="1500" dirty="0">
                <a:solidFill>
                  <a:schemeClr val="dk1"/>
                </a:solidFill>
                <a:latin typeface="Calibri" panose="020F0502020204030204" pitchFamily="34" charset="0"/>
                <a:ea typeface="Calibri"/>
                <a:cs typeface="Calibri" panose="020F0502020204030204" pitchFamily="34" charset="0"/>
                <a:sym typeface="Calibri"/>
              </a:rPr>
              <a:t>: Detergente, </a:t>
            </a:r>
            <a:r>
              <a:rPr lang="es-PE" sz="1500" i="1" dirty="0">
                <a:solidFill>
                  <a:schemeClr val="dk1"/>
                </a:solidFill>
                <a:latin typeface="Calibri" panose="020F0502020204030204" pitchFamily="34" charset="0"/>
                <a:ea typeface="Calibri"/>
                <a:cs typeface="Calibri" panose="020F0502020204030204" pitchFamily="34" charset="0"/>
                <a:sym typeface="Calibri"/>
              </a:rPr>
              <a:t>Smartphone</a:t>
            </a:r>
            <a:r>
              <a:rPr lang="es-PE" sz="1500" dirty="0">
                <a:solidFill>
                  <a:schemeClr val="dk1"/>
                </a:solidFill>
                <a:latin typeface="Calibri" panose="020F0502020204030204" pitchFamily="34" charset="0"/>
                <a:ea typeface="Calibri"/>
                <a:cs typeface="Calibri" panose="020F0502020204030204" pitchFamily="34" charset="0"/>
                <a:sym typeface="Calibri"/>
              </a:rPr>
              <a:t>, Vacuna, App.</a:t>
            </a:r>
            <a:endParaRPr lang="es-PE" sz="1500" dirty="0">
              <a:latin typeface="Calibri" panose="020F0502020204030204" pitchFamily="34" charset="0"/>
              <a:cs typeface="Calibri" panose="020F0502020204030204" pitchFamily="34" charset="0"/>
            </a:endParaRPr>
          </a:p>
          <a:p>
            <a:pPr marL="357188" marR="0" lvl="0" rtl="0">
              <a:spcBef>
                <a:spcPts val="0"/>
              </a:spcBef>
              <a:spcAft>
                <a:spcPts val="0"/>
              </a:spcAft>
              <a:buClr>
                <a:schemeClr val="dk1"/>
              </a:buClr>
              <a:buSzPts val="1600"/>
            </a:pPr>
            <a:endParaRPr lang="es-PE" sz="1500" dirty="0">
              <a:solidFill>
                <a:schemeClr val="dk1"/>
              </a:solidFill>
              <a:latin typeface="Calibri" panose="020F0502020204030204" pitchFamily="34" charset="0"/>
              <a:ea typeface="Calibri"/>
              <a:cs typeface="Calibri" panose="020F0502020204030204" pitchFamily="34" charset="0"/>
              <a:sym typeface="Calibri"/>
            </a:endParaRPr>
          </a:p>
          <a:p>
            <a:pPr marL="357188" marR="0" lvl="0" rtl="0">
              <a:spcBef>
                <a:spcPts val="0"/>
              </a:spcBef>
              <a:spcAft>
                <a:spcPts val="0"/>
              </a:spcAft>
              <a:buClr>
                <a:schemeClr val="dk1"/>
              </a:buClr>
              <a:buSzPts val="1600"/>
            </a:pPr>
            <a:r>
              <a:rPr lang="es-PE" sz="1500" dirty="0">
                <a:solidFill>
                  <a:schemeClr val="dk1"/>
                </a:solidFill>
                <a:latin typeface="Calibri" panose="020F0502020204030204" pitchFamily="34" charset="0"/>
                <a:ea typeface="Calibri"/>
                <a:cs typeface="Calibri" panose="020F0502020204030204" pitchFamily="34" charset="0"/>
                <a:sym typeface="Calibri"/>
              </a:rPr>
              <a:t>Un </a:t>
            </a:r>
            <a:r>
              <a:rPr lang="es-PE" sz="1500" b="1" dirty="0">
                <a:solidFill>
                  <a:srgbClr val="92C14E"/>
                </a:solidFill>
                <a:latin typeface="Calibri" panose="020F0502020204030204" pitchFamily="34" charset="0"/>
                <a:ea typeface="Calibri"/>
                <a:cs typeface="Calibri" panose="020F0502020204030204" pitchFamily="34" charset="0"/>
                <a:sym typeface="Calibri"/>
              </a:rPr>
              <a:t>servicio</a:t>
            </a:r>
            <a:r>
              <a:rPr lang="es-PE" sz="1500" dirty="0">
                <a:solidFill>
                  <a:schemeClr val="dk1"/>
                </a:solidFill>
                <a:latin typeface="Calibri" panose="020F0502020204030204" pitchFamily="34" charset="0"/>
                <a:ea typeface="Calibri"/>
                <a:cs typeface="Calibri" panose="020F0502020204030204" pitchFamily="34" charset="0"/>
                <a:sym typeface="Calibri"/>
              </a:rPr>
              <a:t>: Servicio de Atención al Cliente, Servicio de Préstamos, Servicio de </a:t>
            </a:r>
            <a:r>
              <a:rPr lang="es-PE" sz="1500" i="1" dirty="0">
                <a:solidFill>
                  <a:schemeClr val="dk1"/>
                </a:solidFill>
                <a:latin typeface="Calibri" panose="020F0502020204030204" pitchFamily="34" charset="0"/>
                <a:ea typeface="Calibri"/>
                <a:cs typeface="Calibri" panose="020F0502020204030204" pitchFamily="34" charset="0"/>
                <a:sym typeface="Calibri"/>
              </a:rPr>
              <a:t>Delivery</a:t>
            </a:r>
            <a:r>
              <a:rPr lang="es-PE" sz="1500" dirty="0">
                <a:solidFill>
                  <a:schemeClr val="dk1"/>
                </a:solidFill>
                <a:latin typeface="Calibri" panose="020F0502020204030204" pitchFamily="34" charset="0"/>
                <a:ea typeface="Calibri"/>
                <a:cs typeface="Calibri" panose="020F0502020204030204" pitchFamily="34" charset="0"/>
                <a:sym typeface="Calibri"/>
              </a:rPr>
              <a:t> Motorizado.</a:t>
            </a:r>
            <a:endParaRPr lang="es-PE" sz="1500" dirty="0">
              <a:latin typeface="Calibri" panose="020F0502020204030204" pitchFamily="34" charset="0"/>
              <a:cs typeface="Calibri" panose="020F0502020204030204" pitchFamily="34" charset="0"/>
            </a:endParaRPr>
          </a:p>
          <a:p>
            <a:pPr marL="357188" marR="0" lvl="0" rtl="0">
              <a:spcBef>
                <a:spcPts val="0"/>
              </a:spcBef>
              <a:spcAft>
                <a:spcPts val="0"/>
              </a:spcAft>
              <a:buClr>
                <a:schemeClr val="dk1"/>
              </a:buClr>
              <a:buSzPts val="1600"/>
            </a:pPr>
            <a:endParaRPr lang="es-PE" sz="1500" dirty="0">
              <a:solidFill>
                <a:schemeClr val="dk1"/>
              </a:solidFill>
              <a:latin typeface="Calibri" panose="020F0502020204030204" pitchFamily="34" charset="0"/>
              <a:ea typeface="Calibri"/>
              <a:cs typeface="Calibri" panose="020F0502020204030204" pitchFamily="34" charset="0"/>
              <a:sym typeface="Calibri"/>
            </a:endParaRPr>
          </a:p>
          <a:p>
            <a:pPr marL="357188" marR="0" lvl="0" rtl="0">
              <a:spcBef>
                <a:spcPts val="0"/>
              </a:spcBef>
              <a:spcAft>
                <a:spcPts val="0"/>
              </a:spcAft>
              <a:buClr>
                <a:schemeClr val="dk1"/>
              </a:buClr>
              <a:buSzPts val="1600"/>
            </a:pPr>
            <a:r>
              <a:rPr lang="es-PE" sz="1500" dirty="0">
                <a:solidFill>
                  <a:schemeClr val="dk1"/>
                </a:solidFill>
                <a:latin typeface="Calibri" panose="020F0502020204030204" pitchFamily="34" charset="0"/>
                <a:ea typeface="Calibri"/>
                <a:cs typeface="Calibri" panose="020F0502020204030204" pitchFamily="34" charset="0"/>
                <a:sym typeface="Calibri"/>
              </a:rPr>
              <a:t>Un </a:t>
            </a:r>
            <a:r>
              <a:rPr lang="es-PE" sz="1500" b="1" dirty="0">
                <a:solidFill>
                  <a:srgbClr val="92C14E"/>
                </a:solidFill>
                <a:latin typeface="Calibri" panose="020F0502020204030204" pitchFamily="34" charset="0"/>
                <a:ea typeface="Calibri"/>
                <a:cs typeface="Calibri" panose="020F0502020204030204" pitchFamily="34" charset="0"/>
                <a:sym typeface="Calibri"/>
              </a:rPr>
              <a:t>resultado</a:t>
            </a:r>
            <a:r>
              <a:rPr lang="es-PE" sz="1500" dirty="0">
                <a:solidFill>
                  <a:schemeClr val="dk1"/>
                </a:solidFill>
                <a:latin typeface="Calibri" panose="020F0502020204030204" pitchFamily="34" charset="0"/>
                <a:ea typeface="Calibri"/>
                <a:cs typeface="Calibri" panose="020F0502020204030204" pitchFamily="34" charset="0"/>
                <a:sym typeface="Calibri"/>
              </a:rPr>
              <a:t>: Campaña Publicitaria, Estudio de Mercado, Biblioteca Municipal.</a:t>
            </a:r>
          </a:p>
        </p:txBody>
      </p:sp>
      <p:sp>
        <p:nvSpPr>
          <p:cNvPr id="2" name="Rectangle 5">
            <a:extLst>
              <a:ext uri="{FF2B5EF4-FFF2-40B4-BE49-F238E27FC236}">
                <a16:creationId xmlns:a16="http://schemas.microsoft.com/office/drawing/2014/main" id="{67BA87AA-6FC4-8E05-AF09-74843DF5AD64}"/>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
        <p:nvSpPr>
          <p:cNvPr id="3" name="Redondear rectángulo de esquina del mismo lado 2">
            <a:extLst>
              <a:ext uri="{FF2B5EF4-FFF2-40B4-BE49-F238E27FC236}">
                <a16:creationId xmlns:a16="http://schemas.microsoft.com/office/drawing/2014/main" id="{3D3F9397-4F03-C4B5-40D6-856724A9275C}"/>
              </a:ext>
            </a:extLst>
          </p:cNvPr>
          <p:cNvSpPr/>
          <p:nvPr/>
        </p:nvSpPr>
        <p:spPr>
          <a:xfrm rot="5400000">
            <a:off x="5374115" y="-103613"/>
            <a:ext cx="2320071" cy="4283077"/>
          </a:xfrm>
          <a:prstGeom prst="round2SameRect">
            <a:avLst>
              <a:gd name="adj1" fmla="val 7458"/>
              <a:gd name="adj2" fmla="val 0"/>
            </a:avLst>
          </a:prstGeom>
          <a:solidFill>
            <a:srgbClr val="DDEEC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a:extLst>
              <a:ext uri="{FF2B5EF4-FFF2-40B4-BE49-F238E27FC236}">
                <a16:creationId xmlns:a16="http://schemas.microsoft.com/office/drawing/2014/main" id="{922FDD43-33D8-9004-7525-FE6AC09BEC9C}"/>
              </a:ext>
            </a:extLst>
          </p:cNvPr>
          <p:cNvSpPr txBox="1"/>
          <p:nvPr/>
        </p:nvSpPr>
        <p:spPr>
          <a:xfrm>
            <a:off x="4571999" y="1044115"/>
            <a:ext cx="3964129" cy="1954381"/>
          </a:xfrm>
          <a:prstGeom prst="rect">
            <a:avLst/>
          </a:prstGeom>
          <a:noFill/>
        </p:spPr>
        <p:txBody>
          <a:bodyPr wrap="square" lIns="0" tIns="0" rIns="0" bIns="0" rtlCol="0">
            <a:spAutoFit/>
          </a:bodyPr>
          <a:lstStyle/>
          <a:p>
            <a:pPr marL="0" marR="0" lvl="0" indent="0" algn="l" rtl="0">
              <a:spcBef>
                <a:spcPts val="0"/>
              </a:spcBef>
              <a:spcAft>
                <a:spcPts val="600"/>
              </a:spcAft>
              <a:buNone/>
            </a:pPr>
            <a:r>
              <a:rPr lang="es-PE" sz="1600" b="1" dirty="0">
                <a:latin typeface="Calibri"/>
                <a:ea typeface="Calibri"/>
                <a:cs typeface="Calibri"/>
                <a:sym typeface="Calibri"/>
              </a:rPr>
              <a:t>El proyecto siempre crea un producto, servicio o resultado</a:t>
            </a:r>
            <a:r>
              <a:rPr lang="es-PE" sz="1600" b="1" dirty="0">
                <a:solidFill>
                  <a:srgbClr val="92C14E"/>
                </a:solidFill>
                <a:latin typeface="Calibri"/>
                <a:ea typeface="Calibri"/>
                <a:cs typeface="Calibri"/>
                <a:sym typeface="Calibri"/>
              </a:rPr>
              <a:t> ÚNICO</a:t>
            </a:r>
            <a:r>
              <a:rPr lang="es-PE" sz="1600" b="1" dirty="0">
                <a:latin typeface="Calibri"/>
                <a:ea typeface="Calibri"/>
                <a:cs typeface="Calibri"/>
                <a:sym typeface="Calibri"/>
              </a:rPr>
              <a:t>.</a:t>
            </a:r>
          </a:p>
          <a:p>
            <a:pPr marL="177800" marR="0" lvl="0" indent="-177800" rtl="0">
              <a:spcBef>
                <a:spcPts val="0"/>
              </a:spcBef>
              <a:spcAft>
                <a:spcPts val="0"/>
              </a:spcAft>
              <a:buFont typeface="Arial" panose="020B0604020202020204" pitchFamily="34" charset="0"/>
              <a:buChar char="•"/>
            </a:pPr>
            <a:r>
              <a:rPr lang="es-PE" sz="1500" dirty="0">
                <a:solidFill>
                  <a:schemeClr val="dk1"/>
                </a:solidFill>
                <a:latin typeface="Calibri" panose="020F0502020204030204" pitchFamily="34" charset="0"/>
                <a:ea typeface="Calibri"/>
                <a:cs typeface="Calibri" panose="020F0502020204030204" pitchFamily="34" charset="0"/>
                <a:sym typeface="Calibri"/>
              </a:rPr>
              <a:t>Los proyectos no crean resultados repetitivos.</a:t>
            </a:r>
            <a:endParaRPr lang="es-PE" sz="1500" dirty="0">
              <a:latin typeface="Calibri" panose="020F0502020204030204" pitchFamily="34" charset="0"/>
              <a:cs typeface="Calibri" panose="020F0502020204030204" pitchFamily="34" charset="0"/>
            </a:endParaRPr>
          </a:p>
          <a:p>
            <a:pPr marL="177800" marR="0" lvl="0" indent="-177800" rtl="0">
              <a:spcBef>
                <a:spcPts val="0"/>
              </a:spcBef>
              <a:spcAft>
                <a:spcPts val="0"/>
              </a:spcAft>
              <a:buFont typeface="Arial" panose="020B0604020202020204" pitchFamily="34" charset="0"/>
              <a:buChar char="•"/>
            </a:pPr>
            <a:endParaRPr lang="es-PE" sz="1500" dirty="0">
              <a:solidFill>
                <a:schemeClr val="dk1"/>
              </a:solidFill>
              <a:latin typeface="Calibri" panose="020F0502020204030204" pitchFamily="34" charset="0"/>
              <a:ea typeface="Calibri"/>
              <a:cs typeface="Calibri" panose="020F0502020204030204" pitchFamily="34" charset="0"/>
              <a:sym typeface="Calibri"/>
            </a:endParaRPr>
          </a:p>
          <a:p>
            <a:pPr marL="177800" marR="0" lvl="0" indent="-177800" rtl="0">
              <a:spcBef>
                <a:spcPts val="0"/>
              </a:spcBef>
              <a:spcAft>
                <a:spcPts val="0"/>
              </a:spcAft>
              <a:buFont typeface="Arial" panose="020B0604020202020204" pitchFamily="34" charset="0"/>
              <a:buChar char="•"/>
            </a:pPr>
            <a:r>
              <a:rPr lang="es-PE" sz="1500" dirty="0">
                <a:solidFill>
                  <a:schemeClr val="dk1"/>
                </a:solidFill>
                <a:latin typeface="Calibri" panose="020F0502020204030204" pitchFamily="34" charset="0"/>
                <a:ea typeface="Calibri"/>
                <a:cs typeface="Calibri" panose="020F0502020204030204" pitchFamily="34" charset="0"/>
                <a:sym typeface="Calibri"/>
              </a:rPr>
              <a:t>Por ejemplo, si Lima fuera elegida nuevamente para ser sede de los Juegos Panamericanos se habilitaría un nuevo proyecto, pero el resultado sería distinto al que se generó en el 2019.</a:t>
            </a:r>
          </a:p>
        </p:txBody>
      </p:sp>
      <p:cxnSp>
        <p:nvCxnSpPr>
          <p:cNvPr id="5" name="Google Shape;360;p24">
            <a:extLst>
              <a:ext uri="{FF2B5EF4-FFF2-40B4-BE49-F238E27FC236}">
                <a16:creationId xmlns:a16="http://schemas.microsoft.com/office/drawing/2014/main" id="{E09448B8-B2EC-02F4-85C1-CDFC3F20DBC2}"/>
              </a:ext>
            </a:extLst>
          </p:cNvPr>
          <p:cNvCxnSpPr>
            <a:cxnSpLocks/>
          </p:cNvCxnSpPr>
          <p:nvPr/>
        </p:nvCxnSpPr>
        <p:spPr>
          <a:xfrm>
            <a:off x="684213" y="4063455"/>
            <a:ext cx="0" cy="251370"/>
          </a:xfrm>
          <a:prstGeom prst="straightConnector1">
            <a:avLst/>
          </a:prstGeom>
          <a:noFill/>
          <a:ln w="12700" cap="flat" cmpd="sng">
            <a:solidFill>
              <a:srgbClr val="92C14E"/>
            </a:solidFill>
            <a:prstDash val="solid"/>
            <a:round/>
            <a:headEnd type="none" w="sm" len="sm"/>
            <a:tailEnd type="none" w="sm" len="sm"/>
          </a:ln>
        </p:spPr>
      </p:cxnSp>
      <p:sp>
        <p:nvSpPr>
          <p:cNvPr id="6" name="Google Shape;364;p24">
            <a:extLst>
              <a:ext uri="{FF2B5EF4-FFF2-40B4-BE49-F238E27FC236}">
                <a16:creationId xmlns:a16="http://schemas.microsoft.com/office/drawing/2014/main" id="{0C55ADB9-B9A8-0977-17CD-812A51351B8C}"/>
              </a:ext>
            </a:extLst>
          </p:cNvPr>
          <p:cNvSpPr/>
          <p:nvPr/>
        </p:nvSpPr>
        <p:spPr>
          <a:xfrm>
            <a:off x="607871" y="3870357"/>
            <a:ext cx="152683" cy="152683"/>
          </a:xfrm>
          <a:prstGeom prst="mathPlus">
            <a:avLst>
              <a:gd name="adj1" fmla="val 15202"/>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 name="Google Shape;364;p24">
            <a:extLst>
              <a:ext uri="{FF2B5EF4-FFF2-40B4-BE49-F238E27FC236}">
                <a16:creationId xmlns:a16="http://schemas.microsoft.com/office/drawing/2014/main" id="{0402979F-4F68-FBE6-DC5C-787EDCC360B1}"/>
              </a:ext>
            </a:extLst>
          </p:cNvPr>
          <p:cNvSpPr/>
          <p:nvPr/>
        </p:nvSpPr>
        <p:spPr>
          <a:xfrm>
            <a:off x="607871" y="4350722"/>
            <a:ext cx="152683" cy="152683"/>
          </a:xfrm>
          <a:prstGeom prst="mathPlus">
            <a:avLst>
              <a:gd name="adj1" fmla="val 15202"/>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 name="Google Shape;364;p24">
            <a:extLst>
              <a:ext uri="{FF2B5EF4-FFF2-40B4-BE49-F238E27FC236}">
                <a16:creationId xmlns:a16="http://schemas.microsoft.com/office/drawing/2014/main" id="{60D7EC2E-D9DF-2A7C-AC19-72667167A4E8}"/>
              </a:ext>
            </a:extLst>
          </p:cNvPr>
          <p:cNvSpPr/>
          <p:nvPr/>
        </p:nvSpPr>
        <p:spPr>
          <a:xfrm>
            <a:off x="607871" y="4795222"/>
            <a:ext cx="152683" cy="152683"/>
          </a:xfrm>
          <a:prstGeom prst="mathPlus">
            <a:avLst>
              <a:gd name="adj1" fmla="val 15202"/>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0" name="Google Shape;360;p24">
            <a:extLst>
              <a:ext uri="{FF2B5EF4-FFF2-40B4-BE49-F238E27FC236}">
                <a16:creationId xmlns:a16="http://schemas.microsoft.com/office/drawing/2014/main" id="{A73D1048-5726-BB60-2D11-712C35564C47}"/>
              </a:ext>
            </a:extLst>
          </p:cNvPr>
          <p:cNvCxnSpPr>
            <a:cxnSpLocks/>
          </p:cNvCxnSpPr>
          <p:nvPr/>
        </p:nvCxnSpPr>
        <p:spPr>
          <a:xfrm>
            <a:off x="684213" y="4533355"/>
            <a:ext cx="0" cy="216445"/>
          </a:xfrm>
          <a:prstGeom prst="straightConnector1">
            <a:avLst/>
          </a:prstGeom>
          <a:noFill/>
          <a:ln w="12700" cap="flat" cmpd="sng">
            <a:solidFill>
              <a:srgbClr val="92C14E"/>
            </a:solidFill>
            <a:prstDash val="solid"/>
            <a:round/>
            <a:headEnd type="none" w="sm" len="sm"/>
            <a:tailEnd type="none" w="sm" len="sm"/>
          </a:ln>
        </p:spPr>
      </p:cxnSp>
    </p:spTree>
    <p:extLst>
      <p:ext uri="{BB962C8B-B14F-4D97-AF65-F5344CB8AC3E}">
        <p14:creationId xmlns:p14="http://schemas.microsoft.com/office/powerpoint/2010/main" val="408282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2C703235-8053-92AD-113B-1654DE28DD25}"/>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
        <p:nvSpPr>
          <p:cNvPr id="3" name="Google Shape;1283;p79">
            <a:extLst>
              <a:ext uri="{FF2B5EF4-FFF2-40B4-BE49-F238E27FC236}">
                <a16:creationId xmlns:a16="http://schemas.microsoft.com/office/drawing/2014/main" id="{60775FB4-7E02-A339-6951-0C6A5C4435C0}"/>
              </a:ext>
            </a:extLst>
          </p:cNvPr>
          <p:cNvSpPr/>
          <p:nvPr/>
        </p:nvSpPr>
        <p:spPr>
          <a:xfrm>
            <a:off x="1745267" y="1959500"/>
            <a:ext cx="5653466" cy="1997203"/>
          </a:xfrm>
          <a:prstGeom prst="roundRect">
            <a:avLst>
              <a:gd name="adj" fmla="val 5987"/>
            </a:avLst>
          </a:prstGeom>
          <a:solidFill>
            <a:srgbClr val="00B1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4" name="Google Shape;1284;p79">
            <a:extLst>
              <a:ext uri="{FF2B5EF4-FFF2-40B4-BE49-F238E27FC236}">
                <a16:creationId xmlns:a16="http://schemas.microsoft.com/office/drawing/2014/main" id="{DEEA62AA-DBB9-0F78-3E3D-B1463BB34C6E}"/>
              </a:ext>
            </a:extLst>
          </p:cNvPr>
          <p:cNvPicPr preferRelativeResize="0"/>
          <p:nvPr/>
        </p:nvPicPr>
        <p:blipFill rotWithShape="1">
          <a:blip r:embed="rId2">
            <a:alphaModFix/>
          </a:blip>
          <a:srcRect l="30025" r="24147" b="47889"/>
          <a:stretch/>
        </p:blipFill>
        <p:spPr>
          <a:xfrm>
            <a:off x="2023177" y="1487019"/>
            <a:ext cx="546847" cy="920717"/>
          </a:xfrm>
          <a:prstGeom prst="rect">
            <a:avLst/>
          </a:prstGeom>
          <a:noFill/>
          <a:ln>
            <a:noFill/>
          </a:ln>
        </p:spPr>
      </p:pic>
      <p:sp>
        <p:nvSpPr>
          <p:cNvPr id="5" name="Google Shape;1285;p79">
            <a:extLst>
              <a:ext uri="{FF2B5EF4-FFF2-40B4-BE49-F238E27FC236}">
                <a16:creationId xmlns:a16="http://schemas.microsoft.com/office/drawing/2014/main" id="{815A7D82-540D-321B-CBDF-E641F6B1F853}"/>
              </a:ext>
            </a:extLst>
          </p:cNvPr>
          <p:cNvSpPr txBox="1"/>
          <p:nvPr/>
        </p:nvSpPr>
        <p:spPr>
          <a:xfrm>
            <a:off x="2137003" y="2479814"/>
            <a:ext cx="4748982" cy="1046440"/>
          </a:xfrm>
          <a:prstGeom prst="rect">
            <a:avLst/>
          </a:prstGeom>
          <a:noFill/>
          <a:ln>
            <a:noFill/>
          </a:ln>
        </p:spPr>
        <p:txBody>
          <a:bodyPr spcFirstLastPara="1" wrap="square" lIns="0" tIns="0" rIns="0" bIns="0" anchor="t" anchorCtr="0">
            <a:spAutoFit/>
          </a:bodyPr>
          <a:lstStyle/>
          <a:p>
            <a:pPr marL="0" marR="0" lvl="0" indent="0" rtl="0">
              <a:spcBef>
                <a:spcPts val="0"/>
              </a:spcBef>
              <a:spcAft>
                <a:spcPts val="0"/>
              </a:spcAft>
              <a:buNone/>
            </a:pPr>
            <a:r>
              <a:rPr lang="es-PE" dirty="0">
                <a:solidFill>
                  <a:schemeClr val="bg1"/>
                </a:solidFill>
                <a:latin typeface="Calibri"/>
                <a:ea typeface="Calibri"/>
                <a:cs typeface="Calibri"/>
                <a:sym typeface="Calibri"/>
              </a:rPr>
              <a:t>“Todo proyecto nace con la intención de resolver un problema o aprovechar una oportunidad”.</a:t>
            </a:r>
          </a:p>
          <a:p>
            <a:pPr marL="0" marR="0" lvl="0" indent="0" rtl="0">
              <a:spcBef>
                <a:spcPts val="0"/>
              </a:spcBef>
              <a:spcAft>
                <a:spcPts val="0"/>
              </a:spcAft>
              <a:buNone/>
            </a:pPr>
            <a:endParaRPr lang="es-PE" dirty="0">
              <a:solidFill>
                <a:schemeClr val="bg1"/>
              </a:solidFill>
              <a:latin typeface="Calibri"/>
              <a:ea typeface="Calibri"/>
              <a:cs typeface="Calibri"/>
              <a:sym typeface="Calibri"/>
            </a:endParaRPr>
          </a:p>
          <a:p>
            <a:pPr marL="0" marR="0" lvl="0" indent="0" algn="r" rtl="0">
              <a:spcBef>
                <a:spcPts val="0"/>
              </a:spcBef>
              <a:spcAft>
                <a:spcPts val="0"/>
              </a:spcAft>
              <a:buNone/>
            </a:pPr>
            <a:r>
              <a:rPr lang="es-PE" sz="1400" b="1" dirty="0">
                <a:solidFill>
                  <a:schemeClr val="bg1"/>
                </a:solidFill>
                <a:latin typeface="Calibri"/>
                <a:ea typeface="Calibri"/>
                <a:cs typeface="Calibri"/>
                <a:sym typeface="Calibri"/>
              </a:rPr>
              <a:t>Adaptado de PMBOK 7ma Ed.</a:t>
            </a:r>
            <a:endParaRPr sz="1400" dirty="0">
              <a:solidFill>
                <a:schemeClr val="bg1"/>
              </a:solidFill>
            </a:endParaRPr>
          </a:p>
        </p:txBody>
      </p:sp>
    </p:spTree>
    <p:extLst>
      <p:ext uri="{BB962C8B-B14F-4D97-AF65-F5344CB8AC3E}">
        <p14:creationId xmlns:p14="http://schemas.microsoft.com/office/powerpoint/2010/main" val="802430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75" name="Google Shape;175;p14"/>
          <p:cNvSpPr txBox="1"/>
          <p:nvPr/>
        </p:nvSpPr>
        <p:spPr>
          <a:xfrm>
            <a:off x="2120850" y="2972040"/>
            <a:ext cx="1901873" cy="307777"/>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chemeClr val="dk1"/>
              </a:buClr>
              <a:buSzPts val="2000"/>
              <a:buFont typeface="Calibri"/>
              <a:buNone/>
            </a:pPr>
            <a:r>
              <a:rPr lang="es-PE" sz="2000" b="1" i="0" u="none" strike="noStrike" cap="none" dirty="0">
                <a:solidFill>
                  <a:schemeClr val="dk1"/>
                </a:solidFill>
                <a:latin typeface="Calibri"/>
                <a:ea typeface="Calibri"/>
                <a:cs typeface="Calibri"/>
                <a:sym typeface="Calibri"/>
              </a:rPr>
              <a:t>PROBLEMA</a:t>
            </a:r>
            <a:endParaRPr sz="2000" b="1" i="0" u="none" strike="noStrike" cap="none" dirty="0">
              <a:solidFill>
                <a:schemeClr val="dk1"/>
              </a:solidFill>
              <a:latin typeface="Calibri"/>
              <a:ea typeface="Calibri"/>
              <a:cs typeface="Calibri"/>
              <a:sym typeface="Calibri"/>
            </a:endParaRPr>
          </a:p>
        </p:txBody>
      </p:sp>
      <p:sp>
        <p:nvSpPr>
          <p:cNvPr id="176" name="Google Shape;176;p14"/>
          <p:cNvSpPr txBox="1"/>
          <p:nvPr/>
        </p:nvSpPr>
        <p:spPr>
          <a:xfrm>
            <a:off x="5340381" y="2972040"/>
            <a:ext cx="2169805" cy="307777"/>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chemeClr val="dk1"/>
              </a:buClr>
              <a:buSzPts val="2000"/>
              <a:buFont typeface="Calibri"/>
              <a:buNone/>
            </a:pPr>
            <a:r>
              <a:rPr lang="es-PE" sz="2000" b="1" i="0" u="none" strike="noStrike" cap="none" dirty="0">
                <a:solidFill>
                  <a:schemeClr val="dk1"/>
                </a:solidFill>
                <a:latin typeface="Calibri"/>
                <a:ea typeface="Calibri"/>
                <a:cs typeface="Calibri"/>
                <a:sym typeface="Calibri"/>
              </a:rPr>
              <a:t>OPORTUNIDA</a:t>
            </a:r>
            <a:r>
              <a:rPr lang="es-PE" sz="2000" b="1" i="0" u="none" strike="noStrike" cap="none" dirty="0">
                <a:solidFill>
                  <a:schemeClr val="dk1"/>
                </a:solidFill>
                <a:latin typeface="Noto Sans"/>
                <a:ea typeface="Noto Sans"/>
                <a:cs typeface="Noto Sans"/>
                <a:sym typeface="Noto Sans"/>
              </a:rPr>
              <a:t>D</a:t>
            </a:r>
            <a:endParaRPr sz="2000" b="1" i="0" u="none" strike="noStrike" cap="none" dirty="0">
              <a:solidFill>
                <a:schemeClr val="dk1"/>
              </a:solidFill>
              <a:latin typeface="Noto Sans"/>
              <a:ea typeface="Noto Sans"/>
              <a:cs typeface="Noto Sans"/>
              <a:sym typeface="Noto Sans"/>
            </a:endParaRPr>
          </a:p>
        </p:txBody>
      </p:sp>
      <p:sp>
        <p:nvSpPr>
          <p:cNvPr id="177" name="Google Shape;177;p14"/>
          <p:cNvSpPr/>
          <p:nvPr/>
        </p:nvSpPr>
        <p:spPr>
          <a:xfrm>
            <a:off x="1588166" y="863353"/>
            <a:ext cx="6369207" cy="702658"/>
          </a:xfrm>
          <a:prstGeom prst="downArrowCallout">
            <a:avLst>
              <a:gd name="adj1" fmla="val 25000"/>
              <a:gd name="adj2" fmla="val 25000"/>
              <a:gd name="adj3" fmla="val 20936"/>
              <a:gd name="adj4" fmla="val 64977"/>
            </a:avLst>
          </a:prstGeom>
          <a:solidFill>
            <a:srgbClr val="80879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dirty="0">
                <a:solidFill>
                  <a:schemeClr val="lt1"/>
                </a:solidFill>
                <a:latin typeface="Calibri"/>
                <a:ea typeface="Calibri"/>
                <a:cs typeface="Calibri"/>
                <a:sym typeface="Calibri"/>
              </a:rPr>
              <a:t>Todo proyecto suele nacer para resolver un problema o aprovechar una oportunidad</a:t>
            </a:r>
            <a:endParaRPr sz="1400" dirty="0">
              <a:solidFill>
                <a:schemeClr val="lt1"/>
              </a:solidFill>
              <a:latin typeface="Calibri"/>
              <a:ea typeface="Calibri"/>
              <a:cs typeface="Calibri"/>
              <a:sym typeface="Calibri"/>
            </a:endParaRPr>
          </a:p>
        </p:txBody>
      </p:sp>
      <p:sp>
        <p:nvSpPr>
          <p:cNvPr id="178" name="Google Shape;178;p14"/>
          <p:cNvSpPr txBox="1"/>
          <p:nvPr/>
        </p:nvSpPr>
        <p:spPr>
          <a:xfrm>
            <a:off x="816870" y="3866762"/>
            <a:ext cx="3575740" cy="1269578"/>
          </a:xfrm>
          <a:prstGeom prst="rect">
            <a:avLst/>
          </a:prstGeom>
          <a:noFill/>
          <a:ln>
            <a:noFill/>
          </a:ln>
        </p:spPr>
        <p:txBody>
          <a:bodyPr spcFirstLastPara="1" wrap="square" lIns="0" tIns="0" rIns="0" bIns="0" anchor="t" anchorCtr="0">
            <a:spAutoFit/>
          </a:bodyPr>
          <a:lstStyle/>
          <a:p>
            <a:pPr marR="0" lvl="0" rtl="0">
              <a:lnSpc>
                <a:spcPct val="100000"/>
              </a:lnSpc>
              <a:spcBef>
                <a:spcPts val="0"/>
              </a:spcBef>
              <a:spcAft>
                <a:spcPts val="600"/>
              </a:spcAft>
              <a:buClr>
                <a:schemeClr val="dk1"/>
              </a:buClr>
              <a:buSzPts val="1000"/>
            </a:pPr>
            <a:r>
              <a:rPr lang="es-PE" sz="1250" b="0" i="0" u="none" strike="noStrike" cap="none" dirty="0">
                <a:solidFill>
                  <a:schemeClr val="dk1"/>
                </a:solidFill>
                <a:latin typeface="Calibri" panose="020F0502020204030204" pitchFamily="34" charset="0"/>
                <a:ea typeface="Calibri"/>
                <a:cs typeface="Calibri" panose="020F0502020204030204" pitchFamily="34" charset="0"/>
                <a:sym typeface="Calibri"/>
              </a:rPr>
              <a:t>Reemplazar el Sistema de Inventarios para reducir</a:t>
            </a:r>
            <a:r>
              <a:rPr lang="es-PE" sz="1250" dirty="0">
                <a:solidFill>
                  <a:schemeClr val="dk1"/>
                </a:solidFill>
                <a:latin typeface="Calibri" panose="020F0502020204030204" pitchFamily="34" charset="0"/>
                <a:ea typeface="Calibri"/>
                <a:cs typeface="Calibri" panose="020F0502020204030204" pitchFamily="34" charset="0"/>
                <a:sym typeface="Calibri"/>
              </a:rPr>
              <a:t> mermas.</a:t>
            </a:r>
            <a:endParaRPr sz="1250" b="0" i="0" u="none" strike="noStrike" cap="none" dirty="0">
              <a:solidFill>
                <a:schemeClr val="dk1"/>
              </a:solidFill>
              <a:latin typeface="Calibri" panose="020F0502020204030204" pitchFamily="34" charset="0"/>
              <a:ea typeface="Calibri"/>
              <a:cs typeface="Calibri" panose="020F0502020204030204" pitchFamily="34" charset="0"/>
              <a:sym typeface="Calibri"/>
            </a:endParaRPr>
          </a:p>
          <a:p>
            <a:pPr marR="0" lvl="0" rtl="0">
              <a:lnSpc>
                <a:spcPct val="100000"/>
              </a:lnSpc>
              <a:spcBef>
                <a:spcPts val="0"/>
              </a:spcBef>
              <a:spcAft>
                <a:spcPts val="600"/>
              </a:spcAft>
              <a:buClr>
                <a:schemeClr val="dk1"/>
              </a:buClr>
              <a:buSzPts val="1000"/>
            </a:pPr>
            <a:r>
              <a:rPr lang="es-PE" sz="1250" b="0" i="0" u="none" strike="noStrike" cap="none" dirty="0">
                <a:solidFill>
                  <a:schemeClr val="dk1"/>
                </a:solidFill>
                <a:latin typeface="Calibri" panose="020F0502020204030204" pitchFamily="34" charset="0"/>
                <a:ea typeface="Calibri"/>
                <a:cs typeface="Calibri" panose="020F0502020204030204" pitchFamily="34" charset="0"/>
                <a:sym typeface="Calibri"/>
              </a:rPr>
              <a:t>Eliminar las filtraciones de una represa.</a:t>
            </a:r>
            <a:endParaRPr sz="1250" dirty="0">
              <a:latin typeface="Calibri" panose="020F0502020204030204" pitchFamily="34" charset="0"/>
              <a:cs typeface="Calibri" panose="020F0502020204030204" pitchFamily="34" charset="0"/>
            </a:endParaRPr>
          </a:p>
          <a:p>
            <a:pPr marR="0" lvl="0" rtl="0">
              <a:lnSpc>
                <a:spcPct val="100000"/>
              </a:lnSpc>
              <a:spcBef>
                <a:spcPts val="0"/>
              </a:spcBef>
              <a:spcAft>
                <a:spcPts val="600"/>
              </a:spcAft>
              <a:buClr>
                <a:schemeClr val="dk1"/>
              </a:buClr>
              <a:buSzPts val="1000"/>
            </a:pPr>
            <a:r>
              <a:rPr lang="es-PE" sz="1250" dirty="0">
                <a:solidFill>
                  <a:schemeClr val="dk1"/>
                </a:solidFill>
                <a:latin typeface="Calibri" panose="020F0502020204030204" pitchFamily="34" charset="0"/>
                <a:ea typeface="Calibri"/>
                <a:cs typeface="Calibri" panose="020F0502020204030204" pitchFamily="34" charset="0"/>
                <a:sym typeface="Calibri"/>
              </a:rPr>
              <a:t>Reducir el tiempo de atención a reclamos en un banco.</a:t>
            </a:r>
            <a:endParaRPr sz="1250" dirty="0">
              <a:latin typeface="Calibri" panose="020F0502020204030204" pitchFamily="34" charset="0"/>
              <a:cs typeface="Calibri" panose="020F0502020204030204" pitchFamily="34" charset="0"/>
            </a:endParaRPr>
          </a:p>
          <a:p>
            <a:pPr marR="0" lvl="0" rtl="0">
              <a:lnSpc>
                <a:spcPct val="100000"/>
              </a:lnSpc>
              <a:spcBef>
                <a:spcPts val="0"/>
              </a:spcBef>
              <a:spcAft>
                <a:spcPts val="600"/>
              </a:spcAft>
              <a:buClr>
                <a:schemeClr val="dk1"/>
              </a:buClr>
              <a:buSzPts val="1000"/>
            </a:pPr>
            <a:r>
              <a:rPr lang="es-PE" sz="1250" dirty="0">
                <a:solidFill>
                  <a:schemeClr val="dk1"/>
                </a:solidFill>
                <a:latin typeface="Calibri" panose="020F0502020204030204" pitchFamily="34" charset="0"/>
                <a:ea typeface="Calibri"/>
                <a:cs typeface="Calibri" panose="020F0502020204030204" pitchFamily="34" charset="0"/>
                <a:sym typeface="Calibri"/>
              </a:rPr>
              <a:t>Adecuarse a la nueva normativa del gobierno.</a:t>
            </a:r>
            <a:endParaRPr sz="1250" dirty="0">
              <a:solidFill>
                <a:schemeClr val="dk1"/>
              </a:solidFill>
              <a:latin typeface="Calibri" panose="020F0502020204030204" pitchFamily="34" charset="0"/>
              <a:ea typeface="Calibri"/>
              <a:cs typeface="Calibri" panose="020F0502020204030204" pitchFamily="34" charset="0"/>
              <a:sym typeface="Calibri"/>
            </a:endParaRPr>
          </a:p>
        </p:txBody>
      </p:sp>
      <p:sp>
        <p:nvSpPr>
          <p:cNvPr id="179" name="Google Shape;179;p14"/>
          <p:cNvSpPr txBox="1"/>
          <p:nvPr/>
        </p:nvSpPr>
        <p:spPr>
          <a:xfrm>
            <a:off x="4978409" y="3866762"/>
            <a:ext cx="3697278" cy="1269578"/>
          </a:xfrm>
          <a:prstGeom prst="rect">
            <a:avLst/>
          </a:prstGeom>
          <a:noFill/>
          <a:ln>
            <a:noFill/>
          </a:ln>
        </p:spPr>
        <p:txBody>
          <a:bodyPr spcFirstLastPara="1" wrap="square" lIns="0" tIns="0" rIns="0" bIns="0" anchor="t" anchorCtr="0">
            <a:spAutoFit/>
          </a:bodyPr>
          <a:lstStyle/>
          <a:p>
            <a:pPr marR="0" lvl="0" rtl="0">
              <a:lnSpc>
                <a:spcPct val="100000"/>
              </a:lnSpc>
              <a:spcBef>
                <a:spcPts val="0"/>
              </a:spcBef>
              <a:spcAft>
                <a:spcPts val="600"/>
              </a:spcAft>
              <a:buClr>
                <a:schemeClr val="dk1"/>
              </a:buClr>
              <a:buSzPts val="1000"/>
            </a:pPr>
            <a:r>
              <a:rPr lang="es-PE" sz="1250" b="0" i="0" u="none" strike="noStrike" cap="none" dirty="0">
                <a:solidFill>
                  <a:schemeClr val="dk1"/>
                </a:solidFill>
                <a:latin typeface="Calibri" panose="020F0502020204030204" pitchFamily="34" charset="0"/>
                <a:ea typeface="Calibri"/>
                <a:cs typeface="Calibri" panose="020F0502020204030204" pitchFamily="34" charset="0"/>
                <a:sym typeface="Calibri"/>
              </a:rPr>
              <a:t>Apertura de una sucursal en el norte del país.</a:t>
            </a:r>
            <a:endParaRPr sz="1250" dirty="0">
              <a:latin typeface="Calibri" panose="020F0502020204030204" pitchFamily="34" charset="0"/>
              <a:cs typeface="Calibri" panose="020F0502020204030204" pitchFamily="34" charset="0"/>
            </a:endParaRPr>
          </a:p>
          <a:p>
            <a:pPr marR="0" lvl="0" rtl="0">
              <a:lnSpc>
                <a:spcPct val="100000"/>
              </a:lnSpc>
              <a:spcBef>
                <a:spcPts val="0"/>
              </a:spcBef>
              <a:spcAft>
                <a:spcPts val="600"/>
              </a:spcAft>
              <a:buClr>
                <a:schemeClr val="dk1"/>
              </a:buClr>
              <a:buSzPts val="1000"/>
            </a:pPr>
            <a:r>
              <a:rPr lang="es-PE" sz="1250" dirty="0">
                <a:solidFill>
                  <a:schemeClr val="dk1"/>
                </a:solidFill>
                <a:latin typeface="Calibri" panose="020F0502020204030204" pitchFamily="34" charset="0"/>
                <a:ea typeface="Calibri"/>
                <a:cs typeface="Calibri" panose="020F0502020204030204" pitchFamily="34" charset="0"/>
                <a:sym typeface="Calibri"/>
              </a:rPr>
              <a:t>Relanzamiento al mercado de una línea de jabones.</a:t>
            </a:r>
            <a:endParaRPr sz="1250" dirty="0">
              <a:latin typeface="Calibri" panose="020F0502020204030204" pitchFamily="34" charset="0"/>
              <a:cs typeface="Calibri" panose="020F0502020204030204" pitchFamily="34" charset="0"/>
            </a:endParaRPr>
          </a:p>
          <a:p>
            <a:pPr marR="0" lvl="0" rtl="0">
              <a:lnSpc>
                <a:spcPct val="100000"/>
              </a:lnSpc>
              <a:spcBef>
                <a:spcPts val="0"/>
              </a:spcBef>
              <a:spcAft>
                <a:spcPts val="600"/>
              </a:spcAft>
              <a:buClr>
                <a:schemeClr val="dk1"/>
              </a:buClr>
              <a:buSzPts val="1000"/>
            </a:pPr>
            <a:r>
              <a:rPr lang="es-PE" sz="1250" dirty="0">
                <a:solidFill>
                  <a:schemeClr val="dk1"/>
                </a:solidFill>
                <a:latin typeface="Calibri" panose="020F0502020204030204" pitchFamily="34" charset="0"/>
                <a:ea typeface="Calibri"/>
                <a:cs typeface="Calibri" panose="020F0502020204030204" pitchFamily="34" charset="0"/>
                <a:sym typeface="Calibri"/>
              </a:rPr>
              <a:t>Adquisición de una flota de camiones de alta gama.</a:t>
            </a:r>
            <a:endParaRPr sz="1250" dirty="0">
              <a:latin typeface="Calibri" panose="020F0502020204030204" pitchFamily="34" charset="0"/>
              <a:cs typeface="Calibri" panose="020F0502020204030204" pitchFamily="34" charset="0"/>
            </a:endParaRPr>
          </a:p>
          <a:p>
            <a:pPr marR="0" lvl="0" rtl="0">
              <a:lnSpc>
                <a:spcPct val="100000"/>
              </a:lnSpc>
              <a:spcBef>
                <a:spcPts val="0"/>
              </a:spcBef>
              <a:spcAft>
                <a:spcPts val="600"/>
              </a:spcAft>
              <a:buClr>
                <a:schemeClr val="dk1"/>
              </a:buClr>
              <a:buSzPts val="1000"/>
            </a:pPr>
            <a:r>
              <a:rPr lang="es-PE" sz="1250" dirty="0">
                <a:solidFill>
                  <a:schemeClr val="dk1"/>
                </a:solidFill>
                <a:latin typeface="Calibri" panose="020F0502020204030204" pitchFamily="34" charset="0"/>
                <a:ea typeface="Calibri"/>
                <a:cs typeface="Calibri" panose="020F0502020204030204" pitchFamily="34" charset="0"/>
                <a:sym typeface="Calibri"/>
              </a:rPr>
              <a:t>Implementación del Nuevo </a:t>
            </a:r>
            <a:r>
              <a:rPr lang="es-PE" sz="1250" i="1" dirty="0">
                <a:solidFill>
                  <a:schemeClr val="dk1"/>
                </a:solidFill>
                <a:latin typeface="Calibri" panose="020F0502020204030204" pitchFamily="34" charset="0"/>
                <a:ea typeface="Calibri"/>
                <a:cs typeface="Calibri" panose="020F0502020204030204" pitchFamily="34" charset="0"/>
                <a:sym typeface="Calibri"/>
              </a:rPr>
              <a:t>Call Center </a:t>
            </a:r>
            <a:r>
              <a:rPr lang="es-PE" sz="1250" dirty="0">
                <a:solidFill>
                  <a:schemeClr val="dk1"/>
                </a:solidFill>
                <a:latin typeface="Calibri" panose="020F0502020204030204" pitchFamily="34" charset="0"/>
                <a:ea typeface="Calibri"/>
                <a:cs typeface="Calibri" panose="020F0502020204030204" pitchFamily="34" charset="0"/>
                <a:sym typeface="Calibri"/>
              </a:rPr>
              <a:t>para Atención de Clientes.</a:t>
            </a:r>
            <a:endParaRPr sz="1250" dirty="0">
              <a:latin typeface="Calibri" panose="020F0502020204030204" pitchFamily="34" charset="0"/>
              <a:cs typeface="Calibri" panose="020F0502020204030204" pitchFamily="34" charset="0"/>
            </a:endParaRPr>
          </a:p>
        </p:txBody>
      </p:sp>
      <p:sp>
        <p:nvSpPr>
          <p:cNvPr id="180" name="Google Shape;180;p14"/>
          <p:cNvSpPr txBox="1"/>
          <p:nvPr/>
        </p:nvSpPr>
        <p:spPr>
          <a:xfrm>
            <a:off x="503238" y="3459018"/>
            <a:ext cx="1483621" cy="215444"/>
          </a:xfrm>
          <a:prstGeom prst="rect">
            <a:avLst/>
          </a:prstGeom>
          <a:noFill/>
          <a:ln>
            <a:noFill/>
          </a:ln>
        </p:spPr>
        <p:txBody>
          <a:bodyPr spcFirstLastPara="1" wrap="square" lIns="0" tIns="0" rIns="0" bIns="0" anchor="t" anchorCtr="0">
            <a:spAutoFit/>
          </a:bodyPr>
          <a:lstStyle/>
          <a:p>
            <a:pPr marL="0" marR="0" lvl="0" indent="0" rtl="0">
              <a:spcBef>
                <a:spcPts val="0"/>
              </a:spcBef>
              <a:spcAft>
                <a:spcPts val="0"/>
              </a:spcAft>
              <a:buNone/>
            </a:pPr>
            <a:r>
              <a:rPr lang="es-PE" sz="1400" b="1" dirty="0">
                <a:solidFill>
                  <a:srgbClr val="EF4539"/>
                </a:solidFill>
                <a:latin typeface="Calibri" panose="020F0502020204030204" pitchFamily="34" charset="0"/>
                <a:ea typeface="Calibri"/>
                <a:cs typeface="Calibri" panose="020F0502020204030204" pitchFamily="34" charset="0"/>
                <a:sym typeface="Calibri"/>
              </a:rPr>
              <a:t>Por ejemplo:</a:t>
            </a:r>
            <a:endParaRPr sz="1400" b="1" dirty="0">
              <a:solidFill>
                <a:srgbClr val="EF4539"/>
              </a:solidFill>
              <a:latin typeface="Calibri" panose="020F0502020204030204" pitchFamily="34" charset="0"/>
              <a:ea typeface="Calibri"/>
              <a:cs typeface="Calibri" panose="020F0502020204030204" pitchFamily="34" charset="0"/>
              <a:sym typeface="Calibri"/>
            </a:endParaRPr>
          </a:p>
        </p:txBody>
      </p:sp>
      <p:sp>
        <p:nvSpPr>
          <p:cNvPr id="181" name="Google Shape;181;p14"/>
          <p:cNvSpPr txBox="1"/>
          <p:nvPr/>
        </p:nvSpPr>
        <p:spPr>
          <a:xfrm>
            <a:off x="4751388" y="3459018"/>
            <a:ext cx="1474645" cy="215444"/>
          </a:xfrm>
          <a:prstGeom prst="rect">
            <a:avLst/>
          </a:prstGeom>
          <a:noFill/>
          <a:ln>
            <a:noFill/>
          </a:ln>
        </p:spPr>
        <p:txBody>
          <a:bodyPr spcFirstLastPara="1" wrap="square" lIns="0" tIns="0" rIns="0" bIns="0" anchor="t" anchorCtr="0">
            <a:spAutoFit/>
          </a:bodyPr>
          <a:lstStyle/>
          <a:p>
            <a:pPr marL="0" marR="0" lvl="0" indent="0" rtl="0">
              <a:spcBef>
                <a:spcPts val="0"/>
              </a:spcBef>
              <a:spcAft>
                <a:spcPts val="0"/>
              </a:spcAft>
              <a:buNone/>
            </a:pPr>
            <a:r>
              <a:rPr lang="es-PE" sz="1400" b="1" dirty="0">
                <a:solidFill>
                  <a:srgbClr val="EF4539"/>
                </a:solidFill>
                <a:latin typeface="Calibri" panose="020F0502020204030204" pitchFamily="34" charset="0"/>
                <a:ea typeface="Calibri"/>
                <a:cs typeface="Calibri" panose="020F0502020204030204" pitchFamily="34" charset="0"/>
                <a:sym typeface="Calibri"/>
              </a:rPr>
              <a:t>Por ejemplo:</a:t>
            </a:r>
            <a:endParaRPr sz="1400" b="1" dirty="0">
              <a:solidFill>
                <a:srgbClr val="EF4539"/>
              </a:solidFill>
              <a:latin typeface="Calibri" panose="020F0502020204030204" pitchFamily="34" charset="0"/>
              <a:ea typeface="Calibri"/>
              <a:cs typeface="Calibri" panose="020F0502020204030204" pitchFamily="34" charset="0"/>
              <a:sym typeface="Calibri"/>
            </a:endParaRPr>
          </a:p>
        </p:txBody>
      </p:sp>
      <p:sp>
        <p:nvSpPr>
          <p:cNvPr id="2" name="Rectangle 5">
            <a:extLst>
              <a:ext uri="{FF2B5EF4-FFF2-40B4-BE49-F238E27FC236}">
                <a16:creationId xmlns:a16="http://schemas.microsoft.com/office/drawing/2014/main" id="{62D24429-3815-FFA3-109F-96D99D80B258}"/>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
        <p:nvSpPr>
          <p:cNvPr id="4" name="Elipse 3">
            <a:extLst>
              <a:ext uri="{FF2B5EF4-FFF2-40B4-BE49-F238E27FC236}">
                <a16:creationId xmlns:a16="http://schemas.microsoft.com/office/drawing/2014/main" id="{1347D6E8-8B49-BE42-6D77-B3F2177AEFA5}"/>
              </a:ext>
            </a:extLst>
          </p:cNvPr>
          <p:cNvSpPr/>
          <p:nvPr/>
        </p:nvSpPr>
        <p:spPr>
          <a:xfrm>
            <a:off x="2490676" y="1673705"/>
            <a:ext cx="1119134" cy="1119134"/>
          </a:xfrm>
          <a:prstGeom prst="ellipse">
            <a:avLst/>
          </a:prstGeom>
          <a:solidFill>
            <a:srgbClr val="00B1C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6" name="Imagen 5">
            <a:extLst>
              <a:ext uri="{FF2B5EF4-FFF2-40B4-BE49-F238E27FC236}">
                <a16:creationId xmlns:a16="http://schemas.microsoft.com/office/drawing/2014/main" id="{5944B2B7-294C-153B-A77C-F8AB58DC8573}"/>
              </a:ext>
            </a:extLst>
          </p:cNvPr>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2716299" y="1870518"/>
            <a:ext cx="666907" cy="666907"/>
          </a:xfrm>
          <a:prstGeom prst="rect">
            <a:avLst/>
          </a:prstGeom>
        </p:spPr>
      </p:pic>
      <p:sp>
        <p:nvSpPr>
          <p:cNvPr id="7" name="Elipse 6">
            <a:extLst>
              <a:ext uri="{FF2B5EF4-FFF2-40B4-BE49-F238E27FC236}">
                <a16:creationId xmlns:a16="http://schemas.microsoft.com/office/drawing/2014/main" id="{1824AB0B-3174-A36F-CA0B-7C92E2B5E41E}"/>
              </a:ext>
            </a:extLst>
          </p:cNvPr>
          <p:cNvSpPr/>
          <p:nvPr/>
        </p:nvSpPr>
        <p:spPr>
          <a:xfrm>
            <a:off x="5865717" y="1673705"/>
            <a:ext cx="1119134" cy="1119134"/>
          </a:xfrm>
          <a:prstGeom prst="ellipse">
            <a:avLst/>
          </a:prstGeom>
          <a:solidFill>
            <a:srgbClr val="EF453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9" name="Imagen 8">
            <a:extLst>
              <a:ext uri="{FF2B5EF4-FFF2-40B4-BE49-F238E27FC236}">
                <a16:creationId xmlns:a16="http://schemas.microsoft.com/office/drawing/2014/main" id="{6B43658F-212F-8CEC-AEE4-75DCA718DFBD}"/>
              </a:ext>
            </a:extLst>
          </p:cNvPr>
          <p:cNvPicPr>
            <a:picLocks noChangeAspect="1"/>
          </p:cNvPicPr>
          <p:nvPr/>
        </p:nvPicPr>
        <p:blipFill>
          <a:blip r:embed="rId5" cstate="print">
            <a:lum bright="70000" contrast="-70000"/>
            <a:extLst>
              <a:ext uri="{BEBA8EAE-BF5A-486C-A8C5-ECC9F3942E4B}">
                <a14:imgProps xmlns:a14="http://schemas.microsoft.com/office/drawing/2010/main">
                  <a14:imgLayer r:embed="rId6">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6040542" y="1862725"/>
            <a:ext cx="741567" cy="741567"/>
          </a:xfrm>
          <a:prstGeom prst="rect">
            <a:avLst/>
          </a:prstGeom>
        </p:spPr>
      </p:pic>
      <p:cxnSp>
        <p:nvCxnSpPr>
          <p:cNvPr id="11" name="Google Shape;360;p24">
            <a:extLst>
              <a:ext uri="{FF2B5EF4-FFF2-40B4-BE49-F238E27FC236}">
                <a16:creationId xmlns:a16="http://schemas.microsoft.com/office/drawing/2014/main" id="{30A63152-8EF5-10E0-25A8-2E051D9719BD}"/>
              </a:ext>
            </a:extLst>
          </p:cNvPr>
          <p:cNvCxnSpPr>
            <a:cxnSpLocks/>
          </p:cNvCxnSpPr>
          <p:nvPr/>
        </p:nvCxnSpPr>
        <p:spPr>
          <a:xfrm>
            <a:off x="618861" y="4075700"/>
            <a:ext cx="0" cy="242300"/>
          </a:xfrm>
          <a:prstGeom prst="straightConnector1">
            <a:avLst/>
          </a:prstGeom>
          <a:noFill/>
          <a:ln w="12700" cap="flat" cmpd="sng">
            <a:solidFill>
              <a:srgbClr val="00B1C2"/>
            </a:solidFill>
            <a:prstDash val="solid"/>
            <a:round/>
            <a:headEnd type="none" w="sm" len="sm"/>
            <a:tailEnd type="none" w="sm" len="sm"/>
          </a:ln>
        </p:spPr>
      </p:cxnSp>
      <p:sp>
        <p:nvSpPr>
          <p:cNvPr id="12" name="Google Shape;364;p24">
            <a:extLst>
              <a:ext uri="{FF2B5EF4-FFF2-40B4-BE49-F238E27FC236}">
                <a16:creationId xmlns:a16="http://schemas.microsoft.com/office/drawing/2014/main" id="{F7788444-32BE-E900-EDC1-85AABDC4D64A}"/>
              </a:ext>
            </a:extLst>
          </p:cNvPr>
          <p:cNvSpPr/>
          <p:nvPr/>
        </p:nvSpPr>
        <p:spPr>
          <a:xfrm>
            <a:off x="542519" y="3892127"/>
            <a:ext cx="152683" cy="152683"/>
          </a:xfrm>
          <a:prstGeom prst="mathPlus">
            <a:avLst>
              <a:gd name="adj1" fmla="val 15202"/>
            </a:avLst>
          </a:prstGeom>
          <a:solidFill>
            <a:srgbClr val="00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 name="Google Shape;364;p24">
            <a:extLst>
              <a:ext uri="{FF2B5EF4-FFF2-40B4-BE49-F238E27FC236}">
                <a16:creationId xmlns:a16="http://schemas.microsoft.com/office/drawing/2014/main" id="{DF3C7415-B8D7-6FF0-6A6E-74C85CEAA4F5}"/>
              </a:ext>
            </a:extLst>
          </p:cNvPr>
          <p:cNvSpPr/>
          <p:nvPr/>
        </p:nvSpPr>
        <p:spPr>
          <a:xfrm>
            <a:off x="542519" y="4352502"/>
            <a:ext cx="152683" cy="152683"/>
          </a:xfrm>
          <a:prstGeom prst="mathPlus">
            <a:avLst>
              <a:gd name="adj1" fmla="val 15202"/>
            </a:avLst>
          </a:prstGeom>
          <a:solidFill>
            <a:srgbClr val="00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 name="Google Shape;364;p24">
            <a:extLst>
              <a:ext uri="{FF2B5EF4-FFF2-40B4-BE49-F238E27FC236}">
                <a16:creationId xmlns:a16="http://schemas.microsoft.com/office/drawing/2014/main" id="{948CD381-8D57-C3C2-7A28-DEA87A5E8646}"/>
              </a:ext>
            </a:extLst>
          </p:cNvPr>
          <p:cNvSpPr/>
          <p:nvPr/>
        </p:nvSpPr>
        <p:spPr>
          <a:xfrm>
            <a:off x="542519" y="4609677"/>
            <a:ext cx="152683" cy="152683"/>
          </a:xfrm>
          <a:prstGeom prst="mathPlus">
            <a:avLst>
              <a:gd name="adj1" fmla="val 15202"/>
            </a:avLst>
          </a:prstGeom>
          <a:solidFill>
            <a:srgbClr val="00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6" name="Google Shape;360;p24">
            <a:extLst>
              <a:ext uri="{FF2B5EF4-FFF2-40B4-BE49-F238E27FC236}">
                <a16:creationId xmlns:a16="http://schemas.microsoft.com/office/drawing/2014/main" id="{18E2AC83-97A9-3D8B-5547-63F3CBE8E30A}"/>
              </a:ext>
            </a:extLst>
          </p:cNvPr>
          <p:cNvCxnSpPr>
            <a:cxnSpLocks/>
          </p:cNvCxnSpPr>
          <p:nvPr/>
        </p:nvCxnSpPr>
        <p:spPr>
          <a:xfrm>
            <a:off x="618861" y="4513850"/>
            <a:ext cx="0" cy="83127"/>
          </a:xfrm>
          <a:prstGeom prst="straightConnector1">
            <a:avLst/>
          </a:prstGeom>
          <a:noFill/>
          <a:ln w="12700" cap="flat" cmpd="sng">
            <a:solidFill>
              <a:srgbClr val="00B1C2"/>
            </a:solidFill>
            <a:prstDash val="solid"/>
            <a:round/>
            <a:headEnd type="none" w="sm" len="sm"/>
            <a:tailEnd type="none" w="sm" len="sm"/>
          </a:ln>
        </p:spPr>
      </p:cxnSp>
      <p:sp>
        <p:nvSpPr>
          <p:cNvPr id="18" name="Google Shape;364;p24">
            <a:extLst>
              <a:ext uri="{FF2B5EF4-FFF2-40B4-BE49-F238E27FC236}">
                <a16:creationId xmlns:a16="http://schemas.microsoft.com/office/drawing/2014/main" id="{8B255D93-1DC3-896C-57AA-1DAC56974ABD}"/>
              </a:ext>
            </a:extLst>
          </p:cNvPr>
          <p:cNvSpPr/>
          <p:nvPr/>
        </p:nvSpPr>
        <p:spPr>
          <a:xfrm>
            <a:off x="542519" y="4885902"/>
            <a:ext cx="152683" cy="152683"/>
          </a:xfrm>
          <a:prstGeom prst="mathPlus">
            <a:avLst>
              <a:gd name="adj1" fmla="val 15202"/>
            </a:avLst>
          </a:prstGeom>
          <a:solidFill>
            <a:srgbClr val="00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9" name="Google Shape;360;p24">
            <a:extLst>
              <a:ext uri="{FF2B5EF4-FFF2-40B4-BE49-F238E27FC236}">
                <a16:creationId xmlns:a16="http://schemas.microsoft.com/office/drawing/2014/main" id="{E51C4B4F-5A59-AAC8-0F96-A479D74023A9}"/>
              </a:ext>
            </a:extLst>
          </p:cNvPr>
          <p:cNvCxnSpPr>
            <a:cxnSpLocks/>
          </p:cNvCxnSpPr>
          <p:nvPr/>
        </p:nvCxnSpPr>
        <p:spPr>
          <a:xfrm>
            <a:off x="618861" y="4790075"/>
            <a:ext cx="0" cy="83127"/>
          </a:xfrm>
          <a:prstGeom prst="straightConnector1">
            <a:avLst/>
          </a:prstGeom>
          <a:noFill/>
          <a:ln w="12700" cap="flat" cmpd="sng">
            <a:solidFill>
              <a:srgbClr val="00B1C2"/>
            </a:solidFill>
            <a:prstDash val="solid"/>
            <a:round/>
            <a:headEnd type="none" w="sm" len="sm"/>
            <a:tailEnd type="none" w="sm" len="sm"/>
          </a:ln>
        </p:spPr>
      </p:cxnSp>
      <p:cxnSp>
        <p:nvCxnSpPr>
          <p:cNvPr id="20" name="Google Shape;360;p24">
            <a:extLst>
              <a:ext uri="{FF2B5EF4-FFF2-40B4-BE49-F238E27FC236}">
                <a16:creationId xmlns:a16="http://schemas.microsoft.com/office/drawing/2014/main" id="{DE2180BF-FDA8-865A-2CF9-0E3753ACE1AF}"/>
              </a:ext>
            </a:extLst>
          </p:cNvPr>
          <p:cNvCxnSpPr>
            <a:cxnSpLocks/>
          </p:cNvCxnSpPr>
          <p:nvPr/>
        </p:nvCxnSpPr>
        <p:spPr>
          <a:xfrm>
            <a:off x="4824291" y="4052475"/>
            <a:ext cx="0" cy="89900"/>
          </a:xfrm>
          <a:prstGeom prst="straightConnector1">
            <a:avLst/>
          </a:prstGeom>
          <a:noFill/>
          <a:ln w="12700" cap="flat" cmpd="sng">
            <a:solidFill>
              <a:srgbClr val="EE4639"/>
            </a:solidFill>
            <a:prstDash val="solid"/>
            <a:round/>
            <a:headEnd type="none" w="sm" len="sm"/>
            <a:tailEnd type="none" w="sm" len="sm"/>
          </a:ln>
        </p:spPr>
      </p:cxnSp>
      <p:sp>
        <p:nvSpPr>
          <p:cNvPr id="21" name="Google Shape;364;p24">
            <a:extLst>
              <a:ext uri="{FF2B5EF4-FFF2-40B4-BE49-F238E27FC236}">
                <a16:creationId xmlns:a16="http://schemas.microsoft.com/office/drawing/2014/main" id="{12FE9693-B132-C95F-9AF3-9D7798F527C6}"/>
              </a:ext>
            </a:extLst>
          </p:cNvPr>
          <p:cNvSpPr/>
          <p:nvPr/>
        </p:nvSpPr>
        <p:spPr>
          <a:xfrm>
            <a:off x="4747949" y="3892127"/>
            <a:ext cx="152683" cy="152683"/>
          </a:xfrm>
          <a:prstGeom prst="mathPlus">
            <a:avLst>
              <a:gd name="adj1" fmla="val 15202"/>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 name="Google Shape;364;p24">
            <a:extLst>
              <a:ext uri="{FF2B5EF4-FFF2-40B4-BE49-F238E27FC236}">
                <a16:creationId xmlns:a16="http://schemas.microsoft.com/office/drawing/2014/main" id="{E4FD97DF-7B9E-E05B-B250-048A7C0779E8}"/>
              </a:ext>
            </a:extLst>
          </p:cNvPr>
          <p:cNvSpPr/>
          <p:nvPr/>
        </p:nvSpPr>
        <p:spPr>
          <a:xfrm>
            <a:off x="4747949" y="4158827"/>
            <a:ext cx="152683" cy="152683"/>
          </a:xfrm>
          <a:prstGeom prst="mathPlus">
            <a:avLst>
              <a:gd name="adj1" fmla="val 15202"/>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 name="Google Shape;364;p24">
            <a:extLst>
              <a:ext uri="{FF2B5EF4-FFF2-40B4-BE49-F238E27FC236}">
                <a16:creationId xmlns:a16="http://schemas.microsoft.com/office/drawing/2014/main" id="{D0AED36E-9B01-F5A8-3D0D-6FD1FA82F938}"/>
              </a:ext>
            </a:extLst>
          </p:cNvPr>
          <p:cNvSpPr/>
          <p:nvPr/>
        </p:nvSpPr>
        <p:spPr>
          <a:xfrm>
            <a:off x="4747949" y="4419177"/>
            <a:ext cx="152683" cy="152683"/>
          </a:xfrm>
          <a:prstGeom prst="mathPlus">
            <a:avLst>
              <a:gd name="adj1" fmla="val 15202"/>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25" name="Google Shape;360;p24">
            <a:extLst>
              <a:ext uri="{FF2B5EF4-FFF2-40B4-BE49-F238E27FC236}">
                <a16:creationId xmlns:a16="http://schemas.microsoft.com/office/drawing/2014/main" id="{F8606848-CEF4-53E1-2A23-BBD4160AEF28}"/>
              </a:ext>
            </a:extLst>
          </p:cNvPr>
          <p:cNvCxnSpPr>
            <a:cxnSpLocks/>
          </p:cNvCxnSpPr>
          <p:nvPr/>
        </p:nvCxnSpPr>
        <p:spPr>
          <a:xfrm>
            <a:off x="4824291" y="4325525"/>
            <a:ext cx="0" cy="89900"/>
          </a:xfrm>
          <a:prstGeom prst="straightConnector1">
            <a:avLst/>
          </a:prstGeom>
          <a:noFill/>
          <a:ln w="12700" cap="flat" cmpd="sng">
            <a:solidFill>
              <a:srgbClr val="EE4639"/>
            </a:solidFill>
            <a:prstDash val="solid"/>
            <a:round/>
            <a:headEnd type="none" w="sm" len="sm"/>
            <a:tailEnd type="none" w="sm" len="sm"/>
          </a:ln>
        </p:spPr>
      </p:cxnSp>
      <p:sp>
        <p:nvSpPr>
          <p:cNvPr id="26" name="Google Shape;364;p24">
            <a:extLst>
              <a:ext uri="{FF2B5EF4-FFF2-40B4-BE49-F238E27FC236}">
                <a16:creationId xmlns:a16="http://schemas.microsoft.com/office/drawing/2014/main" id="{228D6E5C-2EF1-2DB3-2513-4C334A8B2370}"/>
              </a:ext>
            </a:extLst>
          </p:cNvPr>
          <p:cNvSpPr/>
          <p:nvPr/>
        </p:nvSpPr>
        <p:spPr>
          <a:xfrm>
            <a:off x="4747949" y="4682702"/>
            <a:ext cx="152683" cy="152683"/>
          </a:xfrm>
          <a:prstGeom prst="mathPlus">
            <a:avLst>
              <a:gd name="adj1" fmla="val 15202"/>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27" name="Google Shape;360;p24">
            <a:extLst>
              <a:ext uri="{FF2B5EF4-FFF2-40B4-BE49-F238E27FC236}">
                <a16:creationId xmlns:a16="http://schemas.microsoft.com/office/drawing/2014/main" id="{DBA3962A-A69B-7694-8701-8D32F1190B02}"/>
              </a:ext>
            </a:extLst>
          </p:cNvPr>
          <p:cNvCxnSpPr>
            <a:cxnSpLocks/>
          </p:cNvCxnSpPr>
          <p:nvPr/>
        </p:nvCxnSpPr>
        <p:spPr>
          <a:xfrm>
            <a:off x="4824291" y="4579525"/>
            <a:ext cx="0" cy="89900"/>
          </a:xfrm>
          <a:prstGeom prst="straightConnector1">
            <a:avLst/>
          </a:prstGeom>
          <a:noFill/>
          <a:ln w="12700" cap="flat" cmpd="sng">
            <a:solidFill>
              <a:srgbClr val="EE4639"/>
            </a:solidFill>
            <a:prstDash val="solid"/>
            <a:round/>
            <a:headEnd type="none" w="sm" len="sm"/>
            <a:tailEnd type="none" w="sm" len="sm"/>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2" name="Rectangle 5">
            <a:extLst>
              <a:ext uri="{FF2B5EF4-FFF2-40B4-BE49-F238E27FC236}">
                <a16:creationId xmlns:a16="http://schemas.microsoft.com/office/drawing/2014/main" id="{206DE722-DA23-65ED-3D1A-CCF4590CB7F8}"/>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pic>
        <p:nvPicPr>
          <p:cNvPr id="3" name="Google Shape;433;p30">
            <a:extLst>
              <a:ext uri="{FF2B5EF4-FFF2-40B4-BE49-F238E27FC236}">
                <a16:creationId xmlns:a16="http://schemas.microsoft.com/office/drawing/2014/main" id="{8BB1BB36-1C9C-4D60-78CC-847FB52D591C}"/>
              </a:ext>
            </a:extLst>
          </p:cNvPr>
          <p:cNvPicPr preferRelativeResize="0"/>
          <p:nvPr/>
        </p:nvPicPr>
        <p:blipFill rotWithShape="1">
          <a:blip r:embed="rId3">
            <a:alphaModFix/>
          </a:blip>
          <a:srcRect l="27208" r="27730"/>
          <a:stretch/>
        </p:blipFill>
        <p:spPr>
          <a:xfrm flipH="1">
            <a:off x="6006351" y="912813"/>
            <a:ext cx="2596200" cy="4321175"/>
          </a:xfrm>
          <a:prstGeom prst="rect">
            <a:avLst/>
          </a:prstGeom>
          <a:noFill/>
          <a:ln>
            <a:noFill/>
          </a:ln>
        </p:spPr>
      </p:pic>
      <p:sp>
        <p:nvSpPr>
          <p:cNvPr id="4" name="Google Shape;434;p30">
            <a:extLst>
              <a:ext uri="{FF2B5EF4-FFF2-40B4-BE49-F238E27FC236}">
                <a16:creationId xmlns:a16="http://schemas.microsoft.com/office/drawing/2014/main" id="{797AF69B-4746-A39B-04AF-76D7B96378A8}"/>
              </a:ext>
            </a:extLst>
          </p:cNvPr>
          <p:cNvSpPr txBox="1"/>
          <p:nvPr/>
        </p:nvSpPr>
        <p:spPr>
          <a:xfrm>
            <a:off x="2211768" y="2277499"/>
            <a:ext cx="3479731" cy="1181862"/>
          </a:xfrm>
          <a:prstGeom prst="rect">
            <a:avLst/>
          </a:prstGeom>
          <a:noFill/>
          <a:ln>
            <a:noFill/>
          </a:ln>
        </p:spPr>
        <p:txBody>
          <a:bodyPr spcFirstLastPara="1" wrap="square" lIns="0" tIns="0" rIns="0" bIns="0" anchor="t" anchorCtr="0">
            <a:spAutoFit/>
          </a:bodyPr>
          <a:lstStyle/>
          <a:p>
            <a:pPr>
              <a:lnSpc>
                <a:spcPct val="80000"/>
              </a:lnSpc>
              <a:spcBef>
                <a:spcPts val="0"/>
              </a:spcBef>
              <a:spcAft>
                <a:spcPts val="0"/>
              </a:spcAft>
            </a:pPr>
            <a:r>
              <a:rPr lang="es-PE" sz="3200" dirty="0">
                <a:solidFill>
                  <a:schemeClr val="dk1"/>
                </a:solidFill>
                <a:latin typeface="Graphik-Medium" panose="020B0503030202060203" pitchFamily="34" charset="77"/>
                <a:sym typeface="Calibri"/>
              </a:rPr>
              <a:t>¿QUÉ ES </a:t>
            </a:r>
            <a:r>
              <a:rPr lang="es-PE" sz="3200" b="1" dirty="0">
                <a:solidFill>
                  <a:srgbClr val="8EC540"/>
                </a:solidFill>
                <a:latin typeface="Graphik Bold" panose="020B0503030202060203" pitchFamily="34" charset="77"/>
                <a:sym typeface="Calibri"/>
              </a:rPr>
              <a:t>GESTIONAR UN PROYECTO?</a:t>
            </a:r>
            <a:endParaRPr lang="es-PE" sz="3200" b="1" dirty="0">
              <a:solidFill>
                <a:srgbClr val="8EC540"/>
              </a:solidFill>
              <a:latin typeface="Graphik Bold" panose="020B0503030202060203" pitchFamily="34" charset="77"/>
            </a:endParaRPr>
          </a:p>
        </p:txBody>
      </p:sp>
      <p:pic>
        <p:nvPicPr>
          <p:cNvPr id="5" name="Google Shape;435;p30">
            <a:extLst>
              <a:ext uri="{FF2B5EF4-FFF2-40B4-BE49-F238E27FC236}">
                <a16:creationId xmlns:a16="http://schemas.microsoft.com/office/drawing/2014/main" id="{9B38A677-A9B6-459C-58D5-14F28B0E2D35}"/>
              </a:ext>
            </a:extLst>
          </p:cNvPr>
          <p:cNvPicPr preferRelativeResize="0"/>
          <p:nvPr/>
        </p:nvPicPr>
        <p:blipFill rotWithShape="1">
          <a:blip r:embed="rId4">
            <a:alphaModFix/>
          </a:blip>
          <a:srcRect/>
          <a:stretch/>
        </p:blipFill>
        <p:spPr>
          <a:xfrm>
            <a:off x="1401076" y="2441396"/>
            <a:ext cx="329184" cy="541782"/>
          </a:xfrm>
          <a:prstGeom prst="rect">
            <a:avLst/>
          </a:prstGeom>
          <a:noFill/>
          <a:ln>
            <a:noFill/>
          </a:ln>
        </p:spPr>
      </p:pic>
      <p:pic>
        <p:nvPicPr>
          <p:cNvPr id="6" name="Google Shape;436;p30">
            <a:extLst>
              <a:ext uri="{FF2B5EF4-FFF2-40B4-BE49-F238E27FC236}">
                <a16:creationId xmlns:a16="http://schemas.microsoft.com/office/drawing/2014/main" id="{9F6CBB0F-146F-9B2B-5FD0-5B2303EB18BF}"/>
              </a:ext>
            </a:extLst>
          </p:cNvPr>
          <p:cNvPicPr preferRelativeResize="0"/>
          <p:nvPr/>
        </p:nvPicPr>
        <p:blipFill rotWithShape="1">
          <a:blip r:embed="rId5">
            <a:alphaModFix/>
          </a:blip>
          <a:srcRect/>
          <a:stretch/>
        </p:blipFill>
        <p:spPr>
          <a:xfrm>
            <a:off x="790018" y="2149609"/>
            <a:ext cx="1222115" cy="12046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32" name="Rectángulo redondeado 31">
            <a:extLst>
              <a:ext uri="{FF2B5EF4-FFF2-40B4-BE49-F238E27FC236}">
                <a16:creationId xmlns:a16="http://schemas.microsoft.com/office/drawing/2014/main" id="{2D59E1B5-E4D7-0A0A-BB65-F13CF7E79F34}"/>
              </a:ext>
            </a:extLst>
          </p:cNvPr>
          <p:cNvSpPr/>
          <p:nvPr/>
        </p:nvSpPr>
        <p:spPr>
          <a:xfrm>
            <a:off x="5750410" y="885256"/>
            <a:ext cx="1615155" cy="1798507"/>
          </a:xfrm>
          <a:prstGeom prst="roundRect">
            <a:avLst>
              <a:gd name="adj" fmla="val 6614"/>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33" name="Grupo 32">
            <a:extLst>
              <a:ext uri="{FF2B5EF4-FFF2-40B4-BE49-F238E27FC236}">
                <a16:creationId xmlns:a16="http://schemas.microsoft.com/office/drawing/2014/main" id="{38A1A757-779E-2632-8E6B-8A23E41C234B}"/>
              </a:ext>
            </a:extLst>
          </p:cNvPr>
          <p:cNvGrpSpPr/>
          <p:nvPr/>
        </p:nvGrpSpPr>
        <p:grpSpPr>
          <a:xfrm>
            <a:off x="5911559" y="998988"/>
            <a:ext cx="1327878" cy="1575774"/>
            <a:chOff x="6981030" y="1004693"/>
            <a:chExt cx="1327878" cy="1575774"/>
          </a:xfrm>
        </p:grpSpPr>
        <p:sp>
          <p:nvSpPr>
            <p:cNvPr id="197" name="Google Shape;197;p16"/>
            <p:cNvSpPr/>
            <p:nvPr/>
          </p:nvSpPr>
          <p:spPr>
            <a:xfrm>
              <a:off x="6981030" y="1004693"/>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lt1"/>
                  </a:solidFill>
                  <a:latin typeface="Calibri"/>
                  <a:ea typeface="Calibri"/>
                  <a:cs typeface="Calibri"/>
                  <a:sym typeface="Calibri"/>
                </a:rPr>
                <a:t>Conocimientos</a:t>
              </a:r>
              <a:endParaRPr sz="1400" b="1">
                <a:solidFill>
                  <a:schemeClr val="lt1"/>
                </a:solidFill>
                <a:latin typeface="Calibri"/>
                <a:ea typeface="Calibri"/>
                <a:cs typeface="Calibri"/>
                <a:sym typeface="Calibri"/>
              </a:endParaRPr>
            </a:p>
          </p:txBody>
        </p:sp>
        <p:sp>
          <p:nvSpPr>
            <p:cNvPr id="198" name="Google Shape;198;p16"/>
            <p:cNvSpPr/>
            <p:nvPr/>
          </p:nvSpPr>
          <p:spPr>
            <a:xfrm>
              <a:off x="6981030" y="1412522"/>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lt1"/>
                  </a:solidFill>
                  <a:latin typeface="Calibri"/>
                  <a:ea typeface="Calibri"/>
                  <a:cs typeface="Calibri"/>
                  <a:sym typeface="Calibri"/>
                </a:rPr>
                <a:t>Habilidades</a:t>
              </a:r>
              <a:endParaRPr sz="1400" b="1">
                <a:solidFill>
                  <a:schemeClr val="lt1"/>
                </a:solidFill>
                <a:latin typeface="Calibri"/>
                <a:ea typeface="Calibri"/>
                <a:cs typeface="Calibri"/>
                <a:sym typeface="Calibri"/>
              </a:endParaRPr>
            </a:p>
          </p:txBody>
        </p:sp>
        <p:sp>
          <p:nvSpPr>
            <p:cNvPr id="199" name="Google Shape;199;p16"/>
            <p:cNvSpPr/>
            <p:nvPr/>
          </p:nvSpPr>
          <p:spPr>
            <a:xfrm>
              <a:off x="6981030" y="1820351"/>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lt1"/>
                  </a:solidFill>
                  <a:latin typeface="Calibri"/>
                  <a:ea typeface="Calibri"/>
                  <a:cs typeface="Calibri"/>
                  <a:sym typeface="Calibri"/>
                </a:rPr>
                <a:t>Técnicas</a:t>
              </a:r>
              <a:endParaRPr sz="1400" b="1">
                <a:solidFill>
                  <a:schemeClr val="lt1"/>
                </a:solidFill>
                <a:latin typeface="Calibri"/>
                <a:ea typeface="Calibri"/>
                <a:cs typeface="Calibri"/>
                <a:sym typeface="Calibri"/>
              </a:endParaRPr>
            </a:p>
          </p:txBody>
        </p:sp>
        <p:sp>
          <p:nvSpPr>
            <p:cNvPr id="200" name="Google Shape;200;p16"/>
            <p:cNvSpPr/>
            <p:nvPr/>
          </p:nvSpPr>
          <p:spPr>
            <a:xfrm>
              <a:off x="6981030" y="2246543"/>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dirty="0">
                  <a:solidFill>
                    <a:schemeClr val="lt1"/>
                  </a:solidFill>
                  <a:latin typeface="Calibri"/>
                  <a:ea typeface="Calibri"/>
                  <a:cs typeface="Calibri"/>
                  <a:sym typeface="Calibri"/>
                </a:rPr>
                <a:t>Herramientas</a:t>
              </a:r>
              <a:endParaRPr sz="1400" b="1" dirty="0">
                <a:solidFill>
                  <a:schemeClr val="lt1"/>
                </a:solidFill>
                <a:latin typeface="Calibri"/>
                <a:ea typeface="Calibri"/>
                <a:cs typeface="Calibri"/>
                <a:sym typeface="Calibri"/>
              </a:endParaRPr>
            </a:p>
          </p:txBody>
        </p:sp>
      </p:grpSp>
      <p:sp>
        <p:nvSpPr>
          <p:cNvPr id="210" name="Google Shape;210;p16"/>
          <p:cNvSpPr txBox="1"/>
          <p:nvPr/>
        </p:nvSpPr>
        <p:spPr>
          <a:xfrm>
            <a:off x="898745" y="2350159"/>
            <a:ext cx="1759380" cy="27695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200" b="1" dirty="0">
                <a:solidFill>
                  <a:schemeClr val="dk1"/>
                </a:solidFill>
                <a:latin typeface="Calibri"/>
                <a:ea typeface="Calibri"/>
                <a:cs typeface="Calibri"/>
                <a:sym typeface="Calibri"/>
              </a:rPr>
              <a:t>Gerente de Proyectos</a:t>
            </a:r>
            <a:endParaRPr sz="1200" b="1" dirty="0">
              <a:solidFill>
                <a:schemeClr val="dk1"/>
              </a:solidFill>
              <a:latin typeface="Calibri"/>
              <a:ea typeface="Calibri"/>
              <a:cs typeface="Calibri"/>
              <a:sym typeface="Calibri"/>
            </a:endParaRPr>
          </a:p>
        </p:txBody>
      </p:sp>
      <p:sp>
        <p:nvSpPr>
          <p:cNvPr id="211" name="Google Shape;211;p16"/>
          <p:cNvSpPr txBox="1"/>
          <p:nvPr/>
        </p:nvSpPr>
        <p:spPr>
          <a:xfrm>
            <a:off x="3983077" y="1310306"/>
            <a:ext cx="1584496" cy="76944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s-PE" sz="1100" dirty="0">
                <a:solidFill>
                  <a:schemeClr val="dk1"/>
                </a:solidFill>
                <a:latin typeface="Calibri"/>
                <a:ea typeface="Calibri"/>
                <a:cs typeface="Calibri"/>
                <a:sym typeface="Calibri"/>
              </a:rPr>
              <a:t>Todo gerente de proyecto debe reunir requisitos esenciales para dirigir un proyecto.</a:t>
            </a:r>
            <a:endParaRPr dirty="0"/>
          </a:p>
        </p:txBody>
      </p:sp>
      <p:sp>
        <p:nvSpPr>
          <p:cNvPr id="2" name="Rectangle 5">
            <a:extLst>
              <a:ext uri="{FF2B5EF4-FFF2-40B4-BE49-F238E27FC236}">
                <a16:creationId xmlns:a16="http://schemas.microsoft.com/office/drawing/2014/main" id="{10A93631-15AF-F033-91B1-0A0644923172}"/>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grpSp>
        <p:nvGrpSpPr>
          <p:cNvPr id="31" name="Grupo 30">
            <a:extLst>
              <a:ext uri="{FF2B5EF4-FFF2-40B4-BE49-F238E27FC236}">
                <a16:creationId xmlns:a16="http://schemas.microsoft.com/office/drawing/2014/main" id="{3EAB66E1-E85E-24E0-3F75-016867EBB802}"/>
              </a:ext>
            </a:extLst>
          </p:cNvPr>
          <p:cNvGrpSpPr/>
          <p:nvPr/>
        </p:nvGrpSpPr>
        <p:grpSpPr>
          <a:xfrm>
            <a:off x="384561" y="2849135"/>
            <a:ext cx="8291127" cy="2384853"/>
            <a:chOff x="335457" y="2857500"/>
            <a:chExt cx="9201650" cy="2646755"/>
          </a:xfrm>
        </p:grpSpPr>
        <p:grpSp>
          <p:nvGrpSpPr>
            <p:cNvPr id="24" name="Grupo 23">
              <a:extLst>
                <a:ext uri="{FF2B5EF4-FFF2-40B4-BE49-F238E27FC236}">
                  <a16:creationId xmlns:a16="http://schemas.microsoft.com/office/drawing/2014/main" id="{95D09CDE-A9BB-B66D-353B-6914F92C0969}"/>
                </a:ext>
              </a:extLst>
            </p:cNvPr>
            <p:cNvGrpSpPr/>
            <p:nvPr/>
          </p:nvGrpSpPr>
          <p:grpSpPr>
            <a:xfrm>
              <a:off x="7206276" y="2857500"/>
              <a:ext cx="2330831" cy="2646755"/>
              <a:chOff x="350161" y="2991881"/>
              <a:chExt cx="3390555" cy="3775373"/>
            </a:xfrm>
          </p:grpSpPr>
          <p:sp>
            <p:nvSpPr>
              <p:cNvPr id="25" name="Google Shape;332;p23">
                <a:extLst>
                  <a:ext uri="{FF2B5EF4-FFF2-40B4-BE49-F238E27FC236}">
                    <a16:creationId xmlns:a16="http://schemas.microsoft.com/office/drawing/2014/main" id="{721A05DE-7AB0-C1ED-9CC0-A86FF220BEE2}"/>
                  </a:ext>
                </a:extLst>
              </p:cNvPr>
              <p:cNvSpPr/>
              <p:nvPr/>
            </p:nvSpPr>
            <p:spPr>
              <a:xfrm>
                <a:off x="565076" y="2991881"/>
                <a:ext cx="3175640" cy="501005"/>
              </a:xfrm>
              <a:prstGeom prst="roundRect">
                <a:avLst>
                  <a:gd name="adj" fmla="val 18326"/>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s-PE" sz="1600" b="1" dirty="0">
                    <a:solidFill>
                      <a:schemeClr val="lt1"/>
                    </a:solidFill>
                    <a:latin typeface="Calibri"/>
                    <a:ea typeface="Calibri"/>
                    <a:cs typeface="Calibri"/>
                    <a:sym typeface="Calibri"/>
                  </a:rPr>
                  <a:t>Herramientas</a:t>
                </a:r>
              </a:p>
            </p:txBody>
          </p:sp>
          <p:sp>
            <p:nvSpPr>
              <p:cNvPr id="26" name="Google Shape;334;p23">
                <a:extLst>
                  <a:ext uri="{FF2B5EF4-FFF2-40B4-BE49-F238E27FC236}">
                    <a16:creationId xmlns:a16="http://schemas.microsoft.com/office/drawing/2014/main" id="{E4B65162-EEB5-3181-D623-9CD49BC64586}"/>
                  </a:ext>
                </a:extLst>
              </p:cNvPr>
              <p:cNvSpPr/>
              <p:nvPr/>
            </p:nvSpPr>
            <p:spPr>
              <a:xfrm>
                <a:off x="565075" y="3566432"/>
                <a:ext cx="3175641" cy="3200822"/>
              </a:xfrm>
              <a:prstGeom prst="roundRect">
                <a:avLst>
                  <a:gd name="adj" fmla="val 2748"/>
                </a:avLst>
              </a:prstGeom>
              <a:solidFill>
                <a:srgbClr val="FFD8D4"/>
              </a:solidFill>
              <a:ln>
                <a:noFill/>
              </a:ln>
            </p:spPr>
            <p:txBody>
              <a:bodyPr spcFirstLastPara="1" wrap="square" lIns="108000" tIns="108000" rIns="108000" bIns="45700" anchor="t" anchorCtr="0">
                <a:noAutofit/>
              </a:bodyPr>
              <a:lstStyle/>
              <a:p>
                <a:pPr marL="88900" marR="0" lvl="0" indent="-88900" algn="l" rtl="0">
                  <a:spcBef>
                    <a:spcPts val="0"/>
                  </a:spcBef>
                  <a:spcAft>
                    <a:spcPts val="600"/>
                  </a:spcAft>
                  <a:buClr>
                    <a:schemeClr val="dk1"/>
                  </a:buClr>
                  <a:buSzPts val="1200"/>
                  <a:buFont typeface="Arial"/>
                  <a:buChar char="•"/>
                </a:pPr>
                <a:r>
                  <a:rPr lang="es-PE" sz="1300" i="1" dirty="0">
                    <a:solidFill>
                      <a:schemeClr val="dk1"/>
                    </a:solidFill>
                    <a:latin typeface="Calibri" panose="020F0502020204030204" pitchFamily="34" charset="0"/>
                    <a:ea typeface="Calibri"/>
                    <a:cs typeface="Calibri" panose="020F0502020204030204" pitchFamily="34" charset="0"/>
                    <a:sym typeface="Calibri"/>
                  </a:rPr>
                  <a:t>Software</a:t>
                </a:r>
                <a:r>
                  <a:rPr lang="es-PE" sz="1300" dirty="0">
                    <a:solidFill>
                      <a:schemeClr val="dk1"/>
                    </a:solidFill>
                    <a:latin typeface="Calibri" panose="020F0502020204030204" pitchFamily="34" charset="0"/>
                    <a:ea typeface="Calibri"/>
                    <a:cs typeface="Calibri" panose="020F0502020204030204" pitchFamily="34" charset="0"/>
                    <a:sym typeface="Calibri"/>
                  </a:rPr>
                  <a:t> para seguimiento de proyectos.</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Formatos para monitoreo de riesgos.</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i="1" dirty="0">
                    <a:solidFill>
                      <a:schemeClr val="dk1"/>
                    </a:solidFill>
                    <a:latin typeface="Calibri" panose="020F0502020204030204" pitchFamily="34" charset="0"/>
                    <a:ea typeface="Calibri"/>
                    <a:cs typeface="Calibri" panose="020F0502020204030204" pitchFamily="34" charset="0"/>
                    <a:sym typeface="Calibri"/>
                  </a:rPr>
                  <a:t>Software</a:t>
                </a:r>
                <a:r>
                  <a:rPr lang="es-PE" sz="1300" dirty="0">
                    <a:solidFill>
                      <a:schemeClr val="dk1"/>
                    </a:solidFill>
                    <a:latin typeface="Calibri" panose="020F0502020204030204" pitchFamily="34" charset="0"/>
                    <a:ea typeface="Calibri"/>
                    <a:cs typeface="Calibri" panose="020F0502020204030204" pitchFamily="34" charset="0"/>
                    <a:sym typeface="Calibri"/>
                  </a:rPr>
                  <a:t> para gestión de cronogramas.</a:t>
                </a:r>
              </a:p>
              <a:p>
                <a:pPr marL="138113" indent="-128588" defTabSz="457200">
                  <a:spcAft>
                    <a:spcPts val="600"/>
                  </a:spcAft>
                  <a:buClr>
                    <a:srgbClr val="EE4639"/>
                  </a:buClr>
                  <a:buSzPct val="100000"/>
                  <a:buFont typeface="Arial" panose="020B0604020202020204" pitchFamily="34" charset="0"/>
                  <a:buChar char="•"/>
                  <a:tabLst>
                    <a:tab pos="3228975" algn="l"/>
                  </a:tabLst>
                </a:pPr>
                <a:endParaRPr lang="es-ES_tradnl" sz="1300" dirty="0">
                  <a:solidFill>
                    <a:srgbClr val="262626"/>
                  </a:solidFill>
                  <a:latin typeface="Calibri" panose="020F0502020204030204" pitchFamily="34" charset="0"/>
                  <a:cs typeface="Calibri" panose="020F0502020204030204" pitchFamily="34" charset="0"/>
                </a:endParaRPr>
              </a:p>
            </p:txBody>
          </p:sp>
          <p:grpSp>
            <p:nvGrpSpPr>
              <p:cNvPr id="27" name="Agrupar 4">
                <a:extLst>
                  <a:ext uri="{FF2B5EF4-FFF2-40B4-BE49-F238E27FC236}">
                    <a16:creationId xmlns:a16="http://schemas.microsoft.com/office/drawing/2014/main" id="{79723AB5-70F6-720A-DB31-CF185DA6CDDC}"/>
                  </a:ext>
                </a:extLst>
              </p:cNvPr>
              <p:cNvGrpSpPr/>
              <p:nvPr/>
            </p:nvGrpSpPr>
            <p:grpSpPr>
              <a:xfrm>
                <a:off x="350161" y="3040510"/>
                <a:ext cx="459474" cy="403823"/>
                <a:chOff x="5892512" y="2805541"/>
                <a:chExt cx="459474" cy="403823"/>
              </a:xfrm>
            </p:grpSpPr>
            <p:sp>
              <p:nvSpPr>
                <p:cNvPr id="28" name="Elipse 27">
                  <a:extLst>
                    <a:ext uri="{FF2B5EF4-FFF2-40B4-BE49-F238E27FC236}">
                      <a16:creationId xmlns:a16="http://schemas.microsoft.com/office/drawing/2014/main" id="{FE4F737D-D4F9-935D-0602-B19DBA3743D3}"/>
                    </a:ext>
                  </a:extLst>
                </p:cNvPr>
                <p:cNvSpPr/>
                <p:nvPr/>
              </p:nvSpPr>
              <p:spPr>
                <a:xfrm>
                  <a:off x="5956277" y="2824919"/>
                  <a:ext cx="395709" cy="376075"/>
                </a:xfrm>
                <a:prstGeom prst="ellipse">
                  <a:avLst/>
                </a:prstGeom>
                <a:solidFill>
                  <a:srgbClr val="B73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29" name="Elipse 28">
                  <a:extLst>
                    <a:ext uri="{FF2B5EF4-FFF2-40B4-BE49-F238E27FC236}">
                      <a16:creationId xmlns:a16="http://schemas.microsoft.com/office/drawing/2014/main" id="{6DAC6C46-40F0-1328-D3D5-4E43BABEB121}"/>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30" name="Triángulo 29">
                  <a:extLst>
                    <a:ext uri="{FF2B5EF4-FFF2-40B4-BE49-F238E27FC236}">
                      <a16:creationId xmlns:a16="http://schemas.microsoft.com/office/drawing/2014/main" id="{6574CC9E-F970-5FD7-8F2A-C6F7FBC5BE5D}"/>
                    </a:ext>
                  </a:extLst>
                </p:cNvPr>
                <p:cNvSpPr/>
                <p:nvPr/>
              </p:nvSpPr>
              <p:spPr>
                <a:xfrm rot="5400000">
                  <a:off x="6076285" y="2946262"/>
                  <a:ext cx="186870" cy="122381"/>
                </a:xfrm>
                <a:prstGeom prst="triangle">
                  <a:avLst/>
                </a:prstGeom>
                <a:solidFill>
                  <a:srgbClr val="EF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grpSp>
        </p:grpSp>
        <p:grpSp>
          <p:nvGrpSpPr>
            <p:cNvPr id="17" name="Grupo 16">
              <a:extLst>
                <a:ext uri="{FF2B5EF4-FFF2-40B4-BE49-F238E27FC236}">
                  <a16:creationId xmlns:a16="http://schemas.microsoft.com/office/drawing/2014/main" id="{A028A996-522F-3E45-B7E1-4AD2BAA99C4B}"/>
                </a:ext>
              </a:extLst>
            </p:cNvPr>
            <p:cNvGrpSpPr/>
            <p:nvPr/>
          </p:nvGrpSpPr>
          <p:grpSpPr>
            <a:xfrm>
              <a:off x="4916003" y="2857500"/>
              <a:ext cx="2330831" cy="2646755"/>
              <a:chOff x="350161" y="2991881"/>
              <a:chExt cx="3390555" cy="3775373"/>
            </a:xfrm>
          </p:grpSpPr>
          <p:sp>
            <p:nvSpPr>
              <p:cNvPr id="18" name="Google Shape;332;p23">
                <a:extLst>
                  <a:ext uri="{FF2B5EF4-FFF2-40B4-BE49-F238E27FC236}">
                    <a16:creationId xmlns:a16="http://schemas.microsoft.com/office/drawing/2014/main" id="{D566B2AE-F36F-9E18-3BCE-B5E3BD75C76C}"/>
                  </a:ext>
                </a:extLst>
              </p:cNvPr>
              <p:cNvSpPr/>
              <p:nvPr/>
            </p:nvSpPr>
            <p:spPr>
              <a:xfrm>
                <a:off x="565076" y="2991881"/>
                <a:ext cx="3175640" cy="501005"/>
              </a:xfrm>
              <a:prstGeom prst="roundRect">
                <a:avLst>
                  <a:gd name="adj" fmla="val 18326"/>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s-PE" sz="1600" b="1" dirty="0">
                    <a:solidFill>
                      <a:schemeClr val="lt1"/>
                    </a:solidFill>
                    <a:latin typeface="Calibri"/>
                    <a:ea typeface="Calibri"/>
                    <a:cs typeface="Calibri"/>
                    <a:sym typeface="Calibri"/>
                  </a:rPr>
                  <a:t>Técnicas</a:t>
                </a:r>
              </a:p>
            </p:txBody>
          </p:sp>
          <p:sp>
            <p:nvSpPr>
              <p:cNvPr id="19" name="Google Shape;334;p23">
                <a:extLst>
                  <a:ext uri="{FF2B5EF4-FFF2-40B4-BE49-F238E27FC236}">
                    <a16:creationId xmlns:a16="http://schemas.microsoft.com/office/drawing/2014/main" id="{F336F77C-A9F0-149E-216A-BDCDCF13DD65}"/>
                  </a:ext>
                </a:extLst>
              </p:cNvPr>
              <p:cNvSpPr/>
              <p:nvPr/>
            </p:nvSpPr>
            <p:spPr>
              <a:xfrm>
                <a:off x="565075" y="3566432"/>
                <a:ext cx="3175641" cy="3200822"/>
              </a:xfrm>
              <a:prstGeom prst="roundRect">
                <a:avLst>
                  <a:gd name="adj" fmla="val 2748"/>
                </a:avLst>
              </a:prstGeom>
              <a:solidFill>
                <a:srgbClr val="FFD8D4"/>
              </a:solidFill>
              <a:ln>
                <a:noFill/>
              </a:ln>
            </p:spPr>
            <p:txBody>
              <a:bodyPr spcFirstLastPara="1" wrap="square" lIns="108000" tIns="108000" rIns="0" bIns="45700" anchor="t" anchorCtr="0">
                <a:noAutofit/>
              </a:bodyPr>
              <a:lstStyle/>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Gestión de conflictos.</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Evaluación de proveedores.</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Seguimiento de cronogramas y presupuestos.</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Técnicas de Negociación.</a:t>
                </a:r>
                <a:endParaRPr lang="es-PE" sz="1300" dirty="0">
                  <a:latin typeface="Calibri" panose="020F0502020204030204" pitchFamily="34" charset="0"/>
                  <a:cs typeface="Calibri" panose="020F0502020204030204" pitchFamily="34" charset="0"/>
                </a:endParaRPr>
              </a:p>
              <a:p>
                <a:pPr marL="138113" indent="-128588" defTabSz="457200">
                  <a:spcAft>
                    <a:spcPts val="600"/>
                  </a:spcAft>
                  <a:buClr>
                    <a:srgbClr val="EE4639"/>
                  </a:buClr>
                  <a:buSzPct val="100000"/>
                  <a:buFont typeface="Arial" panose="020B0604020202020204" pitchFamily="34" charset="0"/>
                  <a:buChar char="•"/>
                  <a:tabLst>
                    <a:tab pos="3228975" algn="l"/>
                  </a:tabLst>
                </a:pPr>
                <a:endParaRPr lang="es-ES_tradnl" sz="1300" dirty="0">
                  <a:solidFill>
                    <a:srgbClr val="262626"/>
                  </a:solidFill>
                  <a:latin typeface="Calibri" panose="020F0502020204030204" pitchFamily="34" charset="0"/>
                  <a:cs typeface="Calibri" panose="020F0502020204030204" pitchFamily="34" charset="0"/>
                </a:endParaRPr>
              </a:p>
            </p:txBody>
          </p:sp>
          <p:grpSp>
            <p:nvGrpSpPr>
              <p:cNvPr id="20" name="Agrupar 4">
                <a:extLst>
                  <a:ext uri="{FF2B5EF4-FFF2-40B4-BE49-F238E27FC236}">
                    <a16:creationId xmlns:a16="http://schemas.microsoft.com/office/drawing/2014/main" id="{7F2CA073-AABC-66B9-9677-626EE8CFA112}"/>
                  </a:ext>
                </a:extLst>
              </p:cNvPr>
              <p:cNvGrpSpPr/>
              <p:nvPr/>
            </p:nvGrpSpPr>
            <p:grpSpPr>
              <a:xfrm>
                <a:off x="350161" y="3040510"/>
                <a:ext cx="459474" cy="403823"/>
                <a:chOff x="5892512" y="2805541"/>
                <a:chExt cx="459474" cy="403823"/>
              </a:xfrm>
            </p:grpSpPr>
            <p:sp>
              <p:nvSpPr>
                <p:cNvPr id="21" name="Elipse 20">
                  <a:extLst>
                    <a:ext uri="{FF2B5EF4-FFF2-40B4-BE49-F238E27FC236}">
                      <a16:creationId xmlns:a16="http://schemas.microsoft.com/office/drawing/2014/main" id="{E22357E4-1314-7F11-1A90-5D88B901ED0A}"/>
                    </a:ext>
                  </a:extLst>
                </p:cNvPr>
                <p:cNvSpPr/>
                <p:nvPr/>
              </p:nvSpPr>
              <p:spPr>
                <a:xfrm>
                  <a:off x="5956277" y="2824919"/>
                  <a:ext cx="395709" cy="376075"/>
                </a:xfrm>
                <a:prstGeom prst="ellipse">
                  <a:avLst/>
                </a:prstGeom>
                <a:solidFill>
                  <a:srgbClr val="B73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22" name="Elipse 21">
                  <a:extLst>
                    <a:ext uri="{FF2B5EF4-FFF2-40B4-BE49-F238E27FC236}">
                      <a16:creationId xmlns:a16="http://schemas.microsoft.com/office/drawing/2014/main" id="{0FBDD766-70A1-56F2-42D6-C5E1241B1649}"/>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23" name="Triángulo 22">
                  <a:extLst>
                    <a:ext uri="{FF2B5EF4-FFF2-40B4-BE49-F238E27FC236}">
                      <a16:creationId xmlns:a16="http://schemas.microsoft.com/office/drawing/2014/main" id="{9AC485A1-930E-8D5F-FC50-EFD2DEFCCF68}"/>
                    </a:ext>
                  </a:extLst>
                </p:cNvPr>
                <p:cNvSpPr/>
                <p:nvPr/>
              </p:nvSpPr>
              <p:spPr>
                <a:xfrm rot="5400000">
                  <a:off x="6076285" y="2946262"/>
                  <a:ext cx="186870" cy="122381"/>
                </a:xfrm>
                <a:prstGeom prst="triangle">
                  <a:avLst/>
                </a:prstGeom>
                <a:solidFill>
                  <a:srgbClr val="EF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grpSp>
        </p:grpSp>
        <p:grpSp>
          <p:nvGrpSpPr>
            <p:cNvPr id="10" name="Grupo 9">
              <a:extLst>
                <a:ext uri="{FF2B5EF4-FFF2-40B4-BE49-F238E27FC236}">
                  <a16:creationId xmlns:a16="http://schemas.microsoft.com/office/drawing/2014/main" id="{216EB0A9-F20B-9FA5-36CC-88036DDE9FEA}"/>
                </a:ext>
              </a:extLst>
            </p:cNvPr>
            <p:cNvGrpSpPr/>
            <p:nvPr/>
          </p:nvGrpSpPr>
          <p:grpSpPr>
            <a:xfrm>
              <a:off x="2625730" y="2857500"/>
              <a:ext cx="2330831" cy="2646755"/>
              <a:chOff x="350161" y="2991881"/>
              <a:chExt cx="3390555" cy="3775373"/>
            </a:xfrm>
          </p:grpSpPr>
          <p:sp>
            <p:nvSpPr>
              <p:cNvPr id="11" name="Google Shape;332;p23">
                <a:extLst>
                  <a:ext uri="{FF2B5EF4-FFF2-40B4-BE49-F238E27FC236}">
                    <a16:creationId xmlns:a16="http://schemas.microsoft.com/office/drawing/2014/main" id="{CA2F2D06-19AF-47E8-3FEE-9C9244419E9B}"/>
                  </a:ext>
                </a:extLst>
              </p:cNvPr>
              <p:cNvSpPr/>
              <p:nvPr/>
            </p:nvSpPr>
            <p:spPr>
              <a:xfrm>
                <a:off x="565076" y="2991881"/>
                <a:ext cx="3175640" cy="501005"/>
              </a:xfrm>
              <a:prstGeom prst="roundRect">
                <a:avLst>
                  <a:gd name="adj" fmla="val 18326"/>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s-PE" sz="1600" b="1" dirty="0">
                    <a:solidFill>
                      <a:schemeClr val="lt1"/>
                    </a:solidFill>
                    <a:latin typeface="Calibri"/>
                    <a:ea typeface="Calibri"/>
                    <a:cs typeface="Calibri"/>
                    <a:sym typeface="Calibri"/>
                  </a:rPr>
                  <a:t>Habilidades</a:t>
                </a:r>
              </a:p>
            </p:txBody>
          </p:sp>
          <p:sp>
            <p:nvSpPr>
              <p:cNvPr id="12" name="Google Shape;334;p23">
                <a:extLst>
                  <a:ext uri="{FF2B5EF4-FFF2-40B4-BE49-F238E27FC236}">
                    <a16:creationId xmlns:a16="http://schemas.microsoft.com/office/drawing/2014/main" id="{088C0D02-13BC-0A00-4FE4-DDE7741BE4A1}"/>
                  </a:ext>
                </a:extLst>
              </p:cNvPr>
              <p:cNvSpPr/>
              <p:nvPr/>
            </p:nvSpPr>
            <p:spPr>
              <a:xfrm>
                <a:off x="565075" y="3566432"/>
                <a:ext cx="3175641" cy="3200822"/>
              </a:xfrm>
              <a:prstGeom prst="roundRect">
                <a:avLst>
                  <a:gd name="adj" fmla="val 2748"/>
                </a:avLst>
              </a:prstGeom>
              <a:solidFill>
                <a:srgbClr val="FFD8D4"/>
              </a:solidFill>
              <a:ln>
                <a:noFill/>
              </a:ln>
            </p:spPr>
            <p:txBody>
              <a:bodyPr spcFirstLastPara="1" wrap="square" lIns="108000" tIns="108000" rIns="108000" bIns="45700" anchor="t" anchorCtr="0">
                <a:noAutofit/>
              </a:bodyPr>
              <a:lstStyle/>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Liderazgo.</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Negociación.</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Empatía.</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Trabajo en equipo.</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Asertividad.</a:t>
                </a:r>
                <a:endParaRPr lang="es-PE" sz="1300" dirty="0">
                  <a:latin typeface="Calibri" panose="020F0502020204030204" pitchFamily="34" charset="0"/>
                  <a:cs typeface="Calibri" panose="020F0502020204030204" pitchFamily="34" charset="0"/>
                </a:endParaRP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Comunicación.</a:t>
                </a:r>
                <a:endParaRPr lang="es-ES_tradnl" sz="1300" dirty="0">
                  <a:solidFill>
                    <a:srgbClr val="262626"/>
                  </a:solidFill>
                  <a:latin typeface="Calibri" panose="020F0502020204030204" pitchFamily="34" charset="0"/>
                  <a:cs typeface="Calibri" panose="020F0502020204030204" pitchFamily="34" charset="0"/>
                </a:endParaRPr>
              </a:p>
            </p:txBody>
          </p:sp>
          <p:grpSp>
            <p:nvGrpSpPr>
              <p:cNvPr id="13" name="Agrupar 4">
                <a:extLst>
                  <a:ext uri="{FF2B5EF4-FFF2-40B4-BE49-F238E27FC236}">
                    <a16:creationId xmlns:a16="http://schemas.microsoft.com/office/drawing/2014/main" id="{0ADAF4B3-B222-55AD-6CEF-9433136EC52A}"/>
                  </a:ext>
                </a:extLst>
              </p:cNvPr>
              <p:cNvGrpSpPr/>
              <p:nvPr/>
            </p:nvGrpSpPr>
            <p:grpSpPr>
              <a:xfrm>
                <a:off x="350161" y="3040510"/>
                <a:ext cx="459474" cy="403823"/>
                <a:chOff x="5892512" y="2805541"/>
                <a:chExt cx="459474" cy="403823"/>
              </a:xfrm>
            </p:grpSpPr>
            <p:sp>
              <p:nvSpPr>
                <p:cNvPr id="14" name="Elipse 13">
                  <a:extLst>
                    <a:ext uri="{FF2B5EF4-FFF2-40B4-BE49-F238E27FC236}">
                      <a16:creationId xmlns:a16="http://schemas.microsoft.com/office/drawing/2014/main" id="{B5407CB1-EB3C-62D9-8EB6-970C59F171CD}"/>
                    </a:ext>
                  </a:extLst>
                </p:cNvPr>
                <p:cNvSpPr/>
                <p:nvPr/>
              </p:nvSpPr>
              <p:spPr>
                <a:xfrm>
                  <a:off x="5956277" y="2824919"/>
                  <a:ext cx="395709" cy="376075"/>
                </a:xfrm>
                <a:prstGeom prst="ellipse">
                  <a:avLst/>
                </a:prstGeom>
                <a:solidFill>
                  <a:srgbClr val="B73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15" name="Elipse 14">
                  <a:extLst>
                    <a:ext uri="{FF2B5EF4-FFF2-40B4-BE49-F238E27FC236}">
                      <a16:creationId xmlns:a16="http://schemas.microsoft.com/office/drawing/2014/main" id="{F34274EA-88F5-52F7-848B-E83D1F1C65C8}"/>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16" name="Triángulo 15">
                  <a:extLst>
                    <a:ext uri="{FF2B5EF4-FFF2-40B4-BE49-F238E27FC236}">
                      <a16:creationId xmlns:a16="http://schemas.microsoft.com/office/drawing/2014/main" id="{8526DDA9-FA89-64CE-1D9D-F776BAACDE33}"/>
                    </a:ext>
                  </a:extLst>
                </p:cNvPr>
                <p:cNvSpPr/>
                <p:nvPr/>
              </p:nvSpPr>
              <p:spPr>
                <a:xfrm rot="5400000">
                  <a:off x="6076285" y="2946262"/>
                  <a:ext cx="186870" cy="122381"/>
                </a:xfrm>
                <a:prstGeom prst="triangle">
                  <a:avLst/>
                </a:prstGeom>
                <a:solidFill>
                  <a:srgbClr val="EF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grpSp>
        </p:grpSp>
        <p:grpSp>
          <p:nvGrpSpPr>
            <p:cNvPr id="9" name="Grupo 8">
              <a:extLst>
                <a:ext uri="{FF2B5EF4-FFF2-40B4-BE49-F238E27FC236}">
                  <a16:creationId xmlns:a16="http://schemas.microsoft.com/office/drawing/2014/main" id="{8ABD637A-610D-AF4D-A6FA-A5142AE814A8}"/>
                </a:ext>
              </a:extLst>
            </p:cNvPr>
            <p:cNvGrpSpPr/>
            <p:nvPr/>
          </p:nvGrpSpPr>
          <p:grpSpPr>
            <a:xfrm>
              <a:off x="335457" y="2857500"/>
              <a:ext cx="2330831" cy="2646755"/>
              <a:chOff x="350161" y="2991881"/>
              <a:chExt cx="3390555" cy="3775373"/>
            </a:xfrm>
          </p:grpSpPr>
          <p:sp>
            <p:nvSpPr>
              <p:cNvPr id="3" name="Google Shape;332;p23">
                <a:extLst>
                  <a:ext uri="{FF2B5EF4-FFF2-40B4-BE49-F238E27FC236}">
                    <a16:creationId xmlns:a16="http://schemas.microsoft.com/office/drawing/2014/main" id="{8E082379-9A43-07E4-E841-B6E1E4810308}"/>
                  </a:ext>
                </a:extLst>
              </p:cNvPr>
              <p:cNvSpPr/>
              <p:nvPr/>
            </p:nvSpPr>
            <p:spPr>
              <a:xfrm>
                <a:off x="565076" y="2991881"/>
                <a:ext cx="3175640" cy="501005"/>
              </a:xfrm>
              <a:prstGeom prst="roundRect">
                <a:avLst>
                  <a:gd name="adj" fmla="val 18326"/>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s-PE" sz="1600" b="1" dirty="0">
                    <a:solidFill>
                      <a:schemeClr val="lt1"/>
                    </a:solidFill>
                    <a:latin typeface="Calibri"/>
                    <a:ea typeface="Calibri"/>
                    <a:cs typeface="Calibri"/>
                    <a:sym typeface="Calibri"/>
                  </a:rPr>
                  <a:t>Conocimientos</a:t>
                </a:r>
              </a:p>
            </p:txBody>
          </p:sp>
          <p:sp>
            <p:nvSpPr>
              <p:cNvPr id="4" name="Google Shape;334;p23">
                <a:extLst>
                  <a:ext uri="{FF2B5EF4-FFF2-40B4-BE49-F238E27FC236}">
                    <a16:creationId xmlns:a16="http://schemas.microsoft.com/office/drawing/2014/main" id="{87A874EE-F8F4-75EE-A936-A28DAD16B630}"/>
                  </a:ext>
                </a:extLst>
              </p:cNvPr>
              <p:cNvSpPr/>
              <p:nvPr/>
            </p:nvSpPr>
            <p:spPr>
              <a:xfrm>
                <a:off x="565075" y="3566432"/>
                <a:ext cx="3175641" cy="3200822"/>
              </a:xfrm>
              <a:prstGeom prst="roundRect">
                <a:avLst>
                  <a:gd name="adj" fmla="val 2748"/>
                </a:avLst>
              </a:prstGeom>
              <a:solidFill>
                <a:srgbClr val="FFD8D4"/>
              </a:solidFill>
              <a:ln>
                <a:noFill/>
              </a:ln>
            </p:spPr>
            <p:txBody>
              <a:bodyPr spcFirstLastPara="1" wrap="square" lIns="108000" tIns="108000" rIns="108000" bIns="45700" anchor="t" anchorCtr="0">
                <a:noAutofit/>
              </a:bodyPr>
              <a:lstStyle/>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Del Sector donde está la empresa: Bancario,  Consumo Masivo, Servicios, </a:t>
                </a:r>
                <a:r>
                  <a:rPr lang="es-PE" sz="1300" i="1" dirty="0">
                    <a:solidFill>
                      <a:schemeClr val="dk1"/>
                    </a:solidFill>
                    <a:latin typeface="Calibri" panose="020F0502020204030204" pitchFamily="34" charset="0"/>
                    <a:ea typeface="Calibri"/>
                    <a:cs typeface="Calibri" panose="020F0502020204030204" pitchFamily="34" charset="0"/>
                    <a:sym typeface="Calibri"/>
                  </a:rPr>
                  <a:t>Retail</a:t>
                </a:r>
                <a:r>
                  <a:rPr lang="es-PE" sz="1300" dirty="0">
                    <a:solidFill>
                      <a:schemeClr val="dk1"/>
                    </a:solidFill>
                    <a:latin typeface="Calibri" panose="020F0502020204030204" pitchFamily="34" charset="0"/>
                    <a:ea typeface="Calibri"/>
                    <a:cs typeface="Calibri" panose="020F0502020204030204" pitchFamily="34" charset="0"/>
                    <a:sym typeface="Calibri"/>
                  </a:rPr>
                  <a:t>, etc.</a:t>
                </a:r>
              </a:p>
              <a:p>
                <a:pPr marL="88900" marR="0" lvl="0" indent="-88900" algn="l" rtl="0">
                  <a:spcBef>
                    <a:spcPts val="0"/>
                  </a:spcBef>
                  <a:spcAft>
                    <a:spcPts val="600"/>
                  </a:spcAft>
                  <a:buClr>
                    <a:schemeClr val="dk1"/>
                  </a:buClr>
                  <a:buSzPts val="1200"/>
                  <a:buFont typeface="Arial"/>
                  <a:buChar char="•"/>
                </a:pPr>
                <a:r>
                  <a:rPr lang="es-PE" sz="1300" dirty="0">
                    <a:solidFill>
                      <a:schemeClr val="dk1"/>
                    </a:solidFill>
                    <a:latin typeface="Calibri" panose="020F0502020204030204" pitchFamily="34" charset="0"/>
                    <a:ea typeface="Calibri"/>
                    <a:cs typeface="Calibri" panose="020F0502020204030204" pitchFamily="34" charset="0"/>
                    <a:sym typeface="Calibri"/>
                  </a:rPr>
                  <a:t>De la cultura y de las políticas de la empresa.</a:t>
                </a:r>
              </a:p>
              <a:p>
                <a:pPr marL="138113" indent="-128588" defTabSz="457200">
                  <a:spcAft>
                    <a:spcPts val="600"/>
                  </a:spcAft>
                  <a:buClr>
                    <a:srgbClr val="EE4639"/>
                  </a:buClr>
                  <a:buSzPct val="100000"/>
                  <a:buFont typeface="Arial" panose="020B0604020202020204" pitchFamily="34" charset="0"/>
                  <a:buChar char="•"/>
                  <a:tabLst>
                    <a:tab pos="3228975" algn="l"/>
                  </a:tabLst>
                </a:pPr>
                <a:endParaRPr lang="es-ES_tradnl" sz="1300" dirty="0">
                  <a:solidFill>
                    <a:srgbClr val="262626"/>
                  </a:solidFill>
                  <a:latin typeface="Calibri" panose="020F0502020204030204" pitchFamily="34" charset="0"/>
                  <a:cs typeface="Calibri" panose="020F0502020204030204" pitchFamily="34" charset="0"/>
                </a:endParaRPr>
              </a:p>
            </p:txBody>
          </p:sp>
          <p:grpSp>
            <p:nvGrpSpPr>
              <p:cNvPr id="5" name="Agrupar 4">
                <a:extLst>
                  <a:ext uri="{FF2B5EF4-FFF2-40B4-BE49-F238E27FC236}">
                    <a16:creationId xmlns:a16="http://schemas.microsoft.com/office/drawing/2014/main" id="{6ACDA1F8-B23C-5AE6-368C-069222EBB406}"/>
                  </a:ext>
                </a:extLst>
              </p:cNvPr>
              <p:cNvGrpSpPr/>
              <p:nvPr/>
            </p:nvGrpSpPr>
            <p:grpSpPr>
              <a:xfrm>
                <a:off x="350161" y="3040510"/>
                <a:ext cx="459474" cy="403823"/>
                <a:chOff x="5892512" y="2805541"/>
                <a:chExt cx="459474" cy="403823"/>
              </a:xfrm>
            </p:grpSpPr>
            <p:sp>
              <p:nvSpPr>
                <p:cNvPr id="6" name="Elipse 5">
                  <a:extLst>
                    <a:ext uri="{FF2B5EF4-FFF2-40B4-BE49-F238E27FC236}">
                      <a16:creationId xmlns:a16="http://schemas.microsoft.com/office/drawing/2014/main" id="{2EF4D6AD-46D0-C7EC-A388-168E8F311786}"/>
                    </a:ext>
                  </a:extLst>
                </p:cNvPr>
                <p:cNvSpPr/>
                <p:nvPr/>
              </p:nvSpPr>
              <p:spPr>
                <a:xfrm>
                  <a:off x="5956277" y="2824919"/>
                  <a:ext cx="395709" cy="376075"/>
                </a:xfrm>
                <a:prstGeom prst="ellipse">
                  <a:avLst/>
                </a:prstGeom>
                <a:solidFill>
                  <a:srgbClr val="B73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7" name="Elipse 6">
                  <a:extLst>
                    <a:ext uri="{FF2B5EF4-FFF2-40B4-BE49-F238E27FC236}">
                      <a16:creationId xmlns:a16="http://schemas.microsoft.com/office/drawing/2014/main" id="{B410070B-C4BD-25F9-E64D-E6F9583E025E}"/>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8" name="Triángulo 7">
                  <a:extLst>
                    <a:ext uri="{FF2B5EF4-FFF2-40B4-BE49-F238E27FC236}">
                      <a16:creationId xmlns:a16="http://schemas.microsoft.com/office/drawing/2014/main" id="{C88CF424-1D8C-9734-EAEF-AADC5B63EC35}"/>
                    </a:ext>
                  </a:extLst>
                </p:cNvPr>
                <p:cNvSpPr/>
                <p:nvPr/>
              </p:nvSpPr>
              <p:spPr>
                <a:xfrm rot="5400000">
                  <a:off x="6076285" y="2946262"/>
                  <a:ext cx="186870" cy="122381"/>
                </a:xfrm>
                <a:prstGeom prst="triangle">
                  <a:avLst/>
                </a:prstGeom>
                <a:solidFill>
                  <a:srgbClr val="EF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grpSp>
        </p:grpSp>
      </p:grpSp>
      <p:sp>
        <p:nvSpPr>
          <p:cNvPr id="34" name="Flecha abajo 33">
            <a:extLst>
              <a:ext uri="{FF2B5EF4-FFF2-40B4-BE49-F238E27FC236}">
                <a16:creationId xmlns:a16="http://schemas.microsoft.com/office/drawing/2014/main" id="{49B7FCF7-EC8B-2ECC-3ABE-9471A13E4A61}"/>
              </a:ext>
            </a:extLst>
          </p:cNvPr>
          <p:cNvSpPr/>
          <p:nvPr/>
        </p:nvSpPr>
        <p:spPr>
          <a:xfrm rot="16200000">
            <a:off x="3498947" y="1437976"/>
            <a:ext cx="373940" cy="514100"/>
          </a:xfrm>
          <a:prstGeom prst="downArrow">
            <a:avLst/>
          </a:prstGeom>
          <a:solidFill>
            <a:srgbClr val="8087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5" name="Imagen 34">
            <a:extLst>
              <a:ext uri="{FF2B5EF4-FFF2-40B4-BE49-F238E27FC236}">
                <a16:creationId xmlns:a16="http://schemas.microsoft.com/office/drawing/2014/main" id="{3112E390-F3CE-6914-7698-2FC2D3CD480F}"/>
              </a:ext>
            </a:extLst>
          </p:cNvPr>
          <p:cNvPicPr>
            <a:picLocks noChangeAspect="1"/>
          </p:cNvPicPr>
          <p:nvPr/>
        </p:nvPicPr>
        <p:blipFill>
          <a:blip r:embed="rId3"/>
          <a:srcRect b="45531"/>
          <a:stretch/>
        </p:blipFill>
        <p:spPr>
          <a:xfrm>
            <a:off x="852549" y="877889"/>
            <a:ext cx="3136970" cy="137128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36" name="Google Shape;236;p17"/>
          <p:cNvSpPr/>
          <p:nvPr/>
        </p:nvSpPr>
        <p:spPr>
          <a:xfrm>
            <a:off x="3378727" y="3066128"/>
            <a:ext cx="2457041" cy="2134081"/>
          </a:xfrm>
          <a:prstGeom prst="roundRect">
            <a:avLst>
              <a:gd name="adj" fmla="val 8258"/>
            </a:avLst>
          </a:prstGeom>
          <a:noFill/>
          <a:ln w="19050" cap="flat" cmpd="sng">
            <a:solidFill>
              <a:srgbClr val="808799"/>
            </a:solidFill>
            <a:prstDash val="sysDash"/>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0" name="Google Shape;220;p17"/>
          <p:cNvSpPr txBox="1"/>
          <p:nvPr/>
        </p:nvSpPr>
        <p:spPr>
          <a:xfrm>
            <a:off x="408402" y="2185083"/>
            <a:ext cx="2265508"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400" b="1" dirty="0">
                <a:solidFill>
                  <a:schemeClr val="dk1"/>
                </a:solidFill>
                <a:latin typeface="Calibri"/>
                <a:ea typeface="Calibri"/>
                <a:cs typeface="Calibri"/>
                <a:sym typeface="Calibri"/>
              </a:rPr>
              <a:t>Consiste en que el Gerente de Proyecto aplique sus</a:t>
            </a:r>
            <a:endParaRPr sz="1400" b="1" dirty="0">
              <a:solidFill>
                <a:schemeClr val="dk1"/>
              </a:solidFill>
              <a:latin typeface="Calibri"/>
              <a:ea typeface="Calibri"/>
              <a:cs typeface="Calibri"/>
              <a:sym typeface="Calibri"/>
            </a:endParaRPr>
          </a:p>
        </p:txBody>
      </p:sp>
      <p:sp>
        <p:nvSpPr>
          <p:cNvPr id="221" name="Google Shape;221;p17"/>
          <p:cNvSpPr/>
          <p:nvPr/>
        </p:nvSpPr>
        <p:spPr>
          <a:xfrm rot="-5400000">
            <a:off x="2676966" y="3799003"/>
            <a:ext cx="338335" cy="547691"/>
          </a:xfrm>
          <a:prstGeom prst="downArrow">
            <a:avLst>
              <a:gd name="adj1" fmla="val 50000"/>
              <a:gd name="adj2" fmla="val 50000"/>
            </a:avLst>
          </a:prstGeom>
          <a:solidFill>
            <a:srgbClr val="80879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7" name="Google Shape;237;p17"/>
          <p:cNvSpPr txBox="1"/>
          <p:nvPr/>
        </p:nvSpPr>
        <p:spPr>
          <a:xfrm>
            <a:off x="3809376" y="2217985"/>
            <a:ext cx="1552956" cy="430887"/>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PE" sz="1400" b="1" dirty="0">
                <a:solidFill>
                  <a:schemeClr val="dk1"/>
                </a:solidFill>
                <a:latin typeface="Calibri"/>
                <a:ea typeface="Calibri"/>
                <a:cs typeface="Calibri"/>
                <a:sym typeface="Calibri"/>
              </a:rPr>
              <a:t>sobre los recursos del proyecto</a:t>
            </a:r>
            <a:endParaRPr sz="1400" b="1" dirty="0">
              <a:solidFill>
                <a:schemeClr val="dk1"/>
              </a:solidFill>
              <a:latin typeface="Calibri"/>
              <a:ea typeface="Calibri"/>
              <a:cs typeface="Calibri"/>
              <a:sym typeface="Calibri"/>
            </a:endParaRPr>
          </a:p>
        </p:txBody>
      </p:sp>
      <p:sp>
        <p:nvSpPr>
          <p:cNvPr id="239" name="Google Shape;239;p17"/>
          <p:cNvSpPr txBox="1"/>
          <p:nvPr/>
        </p:nvSpPr>
        <p:spPr>
          <a:xfrm>
            <a:off x="6841797" y="2204791"/>
            <a:ext cx="1470203" cy="430887"/>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PE" sz="1400" b="1">
                <a:solidFill>
                  <a:schemeClr val="dk1"/>
                </a:solidFill>
                <a:latin typeface="Calibri"/>
                <a:ea typeface="Calibri"/>
                <a:cs typeface="Calibri"/>
                <a:sym typeface="Calibri"/>
              </a:rPr>
              <a:t>para cumplir con los Objetivos</a:t>
            </a:r>
            <a:endParaRPr sz="1400" b="1">
              <a:solidFill>
                <a:schemeClr val="dk1"/>
              </a:solidFill>
              <a:latin typeface="Calibri"/>
              <a:ea typeface="Calibri"/>
              <a:cs typeface="Calibri"/>
              <a:sym typeface="Calibri"/>
            </a:endParaRPr>
          </a:p>
        </p:txBody>
      </p:sp>
      <p:sp>
        <p:nvSpPr>
          <p:cNvPr id="240" name="Google Shape;240;p17"/>
          <p:cNvSpPr txBox="1"/>
          <p:nvPr/>
        </p:nvSpPr>
        <p:spPr>
          <a:xfrm>
            <a:off x="3619787" y="3886665"/>
            <a:ext cx="838349" cy="24622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PE" sz="800" b="1" dirty="0">
                <a:solidFill>
                  <a:srgbClr val="EF4639"/>
                </a:solidFill>
                <a:latin typeface="Calibri"/>
                <a:ea typeface="Calibri"/>
                <a:cs typeface="Calibri"/>
                <a:sym typeface="Calibri"/>
              </a:rPr>
              <a:t>Equipos / Maquinarias</a:t>
            </a:r>
            <a:endParaRPr sz="800" b="1" dirty="0">
              <a:solidFill>
                <a:srgbClr val="EF4639"/>
              </a:solidFill>
              <a:latin typeface="Calibri"/>
              <a:ea typeface="Calibri"/>
              <a:cs typeface="Calibri"/>
              <a:sym typeface="Calibri"/>
            </a:endParaRPr>
          </a:p>
        </p:txBody>
      </p:sp>
      <p:sp>
        <p:nvSpPr>
          <p:cNvPr id="241" name="Google Shape;241;p17"/>
          <p:cNvSpPr txBox="1"/>
          <p:nvPr/>
        </p:nvSpPr>
        <p:spPr>
          <a:xfrm>
            <a:off x="4793894" y="3936718"/>
            <a:ext cx="838349" cy="12311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PE" sz="800" b="1">
                <a:solidFill>
                  <a:srgbClr val="EF4639"/>
                </a:solidFill>
                <a:latin typeface="Calibri"/>
                <a:ea typeface="Calibri"/>
                <a:cs typeface="Calibri"/>
                <a:sym typeface="Calibri"/>
              </a:rPr>
              <a:t>Personas</a:t>
            </a:r>
            <a:endParaRPr sz="800" b="1">
              <a:solidFill>
                <a:srgbClr val="EF4639"/>
              </a:solidFill>
              <a:latin typeface="Calibri"/>
              <a:ea typeface="Calibri"/>
              <a:cs typeface="Calibri"/>
              <a:sym typeface="Calibri"/>
            </a:endParaRPr>
          </a:p>
        </p:txBody>
      </p:sp>
      <p:sp>
        <p:nvSpPr>
          <p:cNvPr id="242" name="Google Shape;242;p17"/>
          <p:cNvSpPr txBox="1"/>
          <p:nvPr/>
        </p:nvSpPr>
        <p:spPr>
          <a:xfrm>
            <a:off x="3568987" y="4896748"/>
            <a:ext cx="838349" cy="12311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PE" sz="800" b="1">
                <a:solidFill>
                  <a:srgbClr val="EF4639"/>
                </a:solidFill>
                <a:latin typeface="Calibri"/>
                <a:ea typeface="Calibri"/>
                <a:cs typeface="Calibri"/>
                <a:sym typeface="Calibri"/>
              </a:rPr>
              <a:t>Planes</a:t>
            </a:r>
            <a:endParaRPr sz="800" b="1">
              <a:solidFill>
                <a:srgbClr val="EF4639"/>
              </a:solidFill>
              <a:latin typeface="Calibri"/>
              <a:ea typeface="Calibri"/>
              <a:cs typeface="Calibri"/>
              <a:sym typeface="Calibri"/>
            </a:endParaRPr>
          </a:p>
        </p:txBody>
      </p:sp>
      <p:sp>
        <p:nvSpPr>
          <p:cNvPr id="243" name="Google Shape;243;p17"/>
          <p:cNvSpPr txBox="1"/>
          <p:nvPr/>
        </p:nvSpPr>
        <p:spPr>
          <a:xfrm>
            <a:off x="4608860" y="4896748"/>
            <a:ext cx="838349" cy="12311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PE" sz="800" b="1">
                <a:solidFill>
                  <a:srgbClr val="EF4639"/>
                </a:solidFill>
                <a:latin typeface="Calibri"/>
                <a:ea typeface="Calibri"/>
                <a:cs typeface="Calibri"/>
                <a:sym typeface="Calibri"/>
              </a:rPr>
              <a:t>Fondos</a:t>
            </a:r>
            <a:endParaRPr sz="800" b="1">
              <a:solidFill>
                <a:srgbClr val="EF4639"/>
              </a:solidFill>
              <a:latin typeface="Calibri"/>
              <a:ea typeface="Calibri"/>
              <a:cs typeface="Calibri"/>
              <a:sym typeface="Calibri"/>
            </a:endParaRPr>
          </a:p>
        </p:txBody>
      </p:sp>
      <p:sp>
        <p:nvSpPr>
          <p:cNvPr id="244" name="Google Shape;244;p17"/>
          <p:cNvSpPr/>
          <p:nvPr/>
        </p:nvSpPr>
        <p:spPr>
          <a:xfrm>
            <a:off x="1233897" y="2717078"/>
            <a:ext cx="479550" cy="333879"/>
          </a:xfrm>
          <a:prstGeom prst="downArrow">
            <a:avLst>
              <a:gd name="adj1" fmla="val 50000"/>
              <a:gd name="adj2" fmla="val 50000"/>
            </a:avLst>
          </a:prstGeom>
          <a:solidFill>
            <a:srgbClr val="80879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5" name="Google Shape;245;p17"/>
          <p:cNvSpPr/>
          <p:nvPr/>
        </p:nvSpPr>
        <p:spPr>
          <a:xfrm>
            <a:off x="503237" y="884004"/>
            <a:ext cx="5067788" cy="246221"/>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PE" sz="1600" b="1" dirty="0">
                <a:latin typeface="Calibri" panose="020F0502020204030204" pitchFamily="34" charset="0"/>
                <a:ea typeface="Arial"/>
                <a:cs typeface="Calibri" panose="020F0502020204030204" pitchFamily="34" charset="0"/>
                <a:sym typeface="Arial"/>
              </a:rPr>
              <a:t>¿QUÉ ES GESTIONAR UN PROYECTO?</a:t>
            </a:r>
            <a:endParaRPr lang="es-PE" sz="1600"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82D557B0-4921-7128-F4CB-D3917F3D7B78}"/>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
        <p:nvSpPr>
          <p:cNvPr id="3" name="Rectángulo redondeado 2">
            <a:extLst>
              <a:ext uri="{FF2B5EF4-FFF2-40B4-BE49-F238E27FC236}">
                <a16:creationId xmlns:a16="http://schemas.microsoft.com/office/drawing/2014/main" id="{6D0489E6-69F6-0003-5A1F-0DDC2E3C02E9}"/>
              </a:ext>
            </a:extLst>
          </p:cNvPr>
          <p:cNvSpPr/>
          <p:nvPr/>
        </p:nvSpPr>
        <p:spPr>
          <a:xfrm>
            <a:off x="519534" y="3094616"/>
            <a:ext cx="1908276" cy="2124903"/>
          </a:xfrm>
          <a:prstGeom prst="roundRect">
            <a:avLst>
              <a:gd name="adj" fmla="val 6614"/>
            </a:avLst>
          </a:prstGeom>
          <a:solidFill>
            <a:srgbClr val="FFD9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4" name="Grupo 3">
            <a:extLst>
              <a:ext uri="{FF2B5EF4-FFF2-40B4-BE49-F238E27FC236}">
                <a16:creationId xmlns:a16="http://schemas.microsoft.com/office/drawing/2014/main" id="{F4205CDD-87AE-CFC8-20A0-A1DC154CBA0A}"/>
              </a:ext>
            </a:extLst>
          </p:cNvPr>
          <p:cNvGrpSpPr/>
          <p:nvPr/>
        </p:nvGrpSpPr>
        <p:grpSpPr>
          <a:xfrm>
            <a:off x="680682" y="3208348"/>
            <a:ext cx="1568863" cy="1861748"/>
            <a:chOff x="6981030" y="1004693"/>
            <a:chExt cx="1327878" cy="1575774"/>
          </a:xfrm>
        </p:grpSpPr>
        <p:sp>
          <p:nvSpPr>
            <p:cNvPr id="5" name="Google Shape;197;p16">
              <a:extLst>
                <a:ext uri="{FF2B5EF4-FFF2-40B4-BE49-F238E27FC236}">
                  <a16:creationId xmlns:a16="http://schemas.microsoft.com/office/drawing/2014/main" id="{3CB89EBF-DDF9-4CA7-D9BF-2BB3CA845EAB}"/>
                </a:ext>
              </a:extLst>
            </p:cNvPr>
            <p:cNvSpPr/>
            <p:nvPr/>
          </p:nvSpPr>
          <p:spPr>
            <a:xfrm>
              <a:off x="6981030" y="1004693"/>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lt1"/>
                  </a:solidFill>
                  <a:latin typeface="Calibri"/>
                  <a:ea typeface="Calibri"/>
                  <a:cs typeface="Calibri"/>
                  <a:sym typeface="Calibri"/>
                </a:rPr>
                <a:t>Conocimientos</a:t>
              </a:r>
              <a:endParaRPr sz="1400" b="1">
                <a:solidFill>
                  <a:schemeClr val="lt1"/>
                </a:solidFill>
                <a:latin typeface="Calibri"/>
                <a:ea typeface="Calibri"/>
                <a:cs typeface="Calibri"/>
                <a:sym typeface="Calibri"/>
              </a:endParaRPr>
            </a:p>
          </p:txBody>
        </p:sp>
        <p:sp>
          <p:nvSpPr>
            <p:cNvPr id="6" name="Google Shape;198;p16">
              <a:extLst>
                <a:ext uri="{FF2B5EF4-FFF2-40B4-BE49-F238E27FC236}">
                  <a16:creationId xmlns:a16="http://schemas.microsoft.com/office/drawing/2014/main" id="{FAEBB357-1426-1019-B9BC-389A1E6E1706}"/>
                </a:ext>
              </a:extLst>
            </p:cNvPr>
            <p:cNvSpPr/>
            <p:nvPr/>
          </p:nvSpPr>
          <p:spPr>
            <a:xfrm>
              <a:off x="6981030" y="1412522"/>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lt1"/>
                  </a:solidFill>
                  <a:latin typeface="Calibri"/>
                  <a:ea typeface="Calibri"/>
                  <a:cs typeface="Calibri"/>
                  <a:sym typeface="Calibri"/>
                </a:rPr>
                <a:t>Habilidades</a:t>
              </a:r>
              <a:endParaRPr sz="1400" b="1">
                <a:solidFill>
                  <a:schemeClr val="lt1"/>
                </a:solidFill>
                <a:latin typeface="Calibri"/>
                <a:ea typeface="Calibri"/>
                <a:cs typeface="Calibri"/>
                <a:sym typeface="Calibri"/>
              </a:endParaRPr>
            </a:p>
          </p:txBody>
        </p:sp>
        <p:sp>
          <p:nvSpPr>
            <p:cNvPr id="7" name="Google Shape;199;p16">
              <a:extLst>
                <a:ext uri="{FF2B5EF4-FFF2-40B4-BE49-F238E27FC236}">
                  <a16:creationId xmlns:a16="http://schemas.microsoft.com/office/drawing/2014/main" id="{2CB78CBC-16CB-70EE-D084-263E0A1B15BA}"/>
                </a:ext>
              </a:extLst>
            </p:cNvPr>
            <p:cNvSpPr/>
            <p:nvPr/>
          </p:nvSpPr>
          <p:spPr>
            <a:xfrm>
              <a:off x="6981030" y="1820351"/>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lt1"/>
                  </a:solidFill>
                  <a:latin typeface="Calibri"/>
                  <a:ea typeface="Calibri"/>
                  <a:cs typeface="Calibri"/>
                  <a:sym typeface="Calibri"/>
                </a:rPr>
                <a:t>Técnicas</a:t>
              </a:r>
              <a:endParaRPr sz="1400" b="1">
                <a:solidFill>
                  <a:schemeClr val="lt1"/>
                </a:solidFill>
                <a:latin typeface="Calibri"/>
                <a:ea typeface="Calibri"/>
                <a:cs typeface="Calibri"/>
                <a:sym typeface="Calibri"/>
              </a:endParaRPr>
            </a:p>
          </p:txBody>
        </p:sp>
        <p:sp>
          <p:nvSpPr>
            <p:cNvPr id="8" name="Google Shape;200;p16">
              <a:extLst>
                <a:ext uri="{FF2B5EF4-FFF2-40B4-BE49-F238E27FC236}">
                  <a16:creationId xmlns:a16="http://schemas.microsoft.com/office/drawing/2014/main" id="{FF6B914D-4E17-01F0-93A3-0F0F0D90F388}"/>
                </a:ext>
              </a:extLst>
            </p:cNvPr>
            <p:cNvSpPr/>
            <p:nvPr/>
          </p:nvSpPr>
          <p:spPr>
            <a:xfrm>
              <a:off x="6981030" y="2246543"/>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dirty="0">
                  <a:solidFill>
                    <a:schemeClr val="lt1"/>
                  </a:solidFill>
                  <a:latin typeface="Calibri"/>
                  <a:ea typeface="Calibri"/>
                  <a:cs typeface="Calibri"/>
                  <a:sym typeface="Calibri"/>
                </a:rPr>
                <a:t>Herramientas</a:t>
              </a:r>
              <a:endParaRPr sz="1400" b="1" dirty="0">
                <a:solidFill>
                  <a:schemeClr val="lt1"/>
                </a:solidFill>
                <a:latin typeface="Calibri"/>
                <a:ea typeface="Calibri"/>
                <a:cs typeface="Calibri"/>
                <a:sym typeface="Calibri"/>
              </a:endParaRPr>
            </a:p>
          </p:txBody>
        </p:sp>
      </p:grpSp>
      <p:sp>
        <p:nvSpPr>
          <p:cNvPr id="9" name="Rectángulo redondeado 8">
            <a:extLst>
              <a:ext uri="{FF2B5EF4-FFF2-40B4-BE49-F238E27FC236}">
                <a16:creationId xmlns:a16="http://schemas.microsoft.com/office/drawing/2014/main" id="{D305871D-9716-E69F-D2D6-834F818C229A}"/>
              </a:ext>
            </a:extLst>
          </p:cNvPr>
          <p:cNvSpPr/>
          <p:nvPr/>
        </p:nvSpPr>
        <p:spPr>
          <a:xfrm>
            <a:off x="6680649" y="3094616"/>
            <a:ext cx="1908276" cy="2124903"/>
          </a:xfrm>
          <a:prstGeom prst="roundRect">
            <a:avLst>
              <a:gd name="adj" fmla="val 6614"/>
            </a:avLst>
          </a:prstGeom>
          <a:solidFill>
            <a:srgbClr val="FFD9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10" name="Grupo 9">
            <a:extLst>
              <a:ext uri="{FF2B5EF4-FFF2-40B4-BE49-F238E27FC236}">
                <a16:creationId xmlns:a16="http://schemas.microsoft.com/office/drawing/2014/main" id="{F5C8609E-08D9-EA85-93DC-A3EAEFD12CC7}"/>
              </a:ext>
            </a:extLst>
          </p:cNvPr>
          <p:cNvGrpSpPr/>
          <p:nvPr/>
        </p:nvGrpSpPr>
        <p:grpSpPr>
          <a:xfrm>
            <a:off x="6841797" y="3208348"/>
            <a:ext cx="1568863" cy="1861748"/>
            <a:chOff x="6981030" y="1004693"/>
            <a:chExt cx="1327878" cy="1575774"/>
          </a:xfrm>
        </p:grpSpPr>
        <p:sp>
          <p:nvSpPr>
            <p:cNvPr id="11" name="Google Shape;197;p16">
              <a:extLst>
                <a:ext uri="{FF2B5EF4-FFF2-40B4-BE49-F238E27FC236}">
                  <a16:creationId xmlns:a16="http://schemas.microsoft.com/office/drawing/2014/main" id="{46C13871-EF22-74E9-E63C-EE0EFB5C1539}"/>
                </a:ext>
              </a:extLst>
            </p:cNvPr>
            <p:cNvSpPr/>
            <p:nvPr/>
          </p:nvSpPr>
          <p:spPr>
            <a:xfrm>
              <a:off x="6981030" y="1004693"/>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dirty="0">
                  <a:solidFill>
                    <a:schemeClr val="lt1"/>
                  </a:solidFill>
                  <a:latin typeface="Calibri"/>
                  <a:ea typeface="Calibri"/>
                  <a:cs typeface="Calibri"/>
                  <a:sym typeface="Calibri"/>
                </a:rPr>
                <a:t>Objetivo 1</a:t>
              </a:r>
              <a:endParaRPr sz="1400" b="1" dirty="0">
                <a:solidFill>
                  <a:schemeClr val="lt1"/>
                </a:solidFill>
                <a:latin typeface="Calibri"/>
                <a:ea typeface="Calibri"/>
                <a:cs typeface="Calibri"/>
                <a:sym typeface="Calibri"/>
              </a:endParaRPr>
            </a:p>
          </p:txBody>
        </p:sp>
        <p:sp>
          <p:nvSpPr>
            <p:cNvPr id="12" name="Google Shape;198;p16">
              <a:extLst>
                <a:ext uri="{FF2B5EF4-FFF2-40B4-BE49-F238E27FC236}">
                  <a16:creationId xmlns:a16="http://schemas.microsoft.com/office/drawing/2014/main" id="{8FC9D549-899C-D2C8-B268-701EF040AA3C}"/>
                </a:ext>
              </a:extLst>
            </p:cNvPr>
            <p:cNvSpPr/>
            <p:nvPr/>
          </p:nvSpPr>
          <p:spPr>
            <a:xfrm>
              <a:off x="6981030" y="1412522"/>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dirty="0">
                  <a:solidFill>
                    <a:schemeClr val="lt1"/>
                  </a:solidFill>
                  <a:latin typeface="Calibri"/>
                  <a:ea typeface="Calibri"/>
                  <a:cs typeface="Calibri"/>
                  <a:sym typeface="Calibri"/>
                </a:rPr>
                <a:t>Objetivo 2</a:t>
              </a:r>
            </a:p>
          </p:txBody>
        </p:sp>
        <p:sp>
          <p:nvSpPr>
            <p:cNvPr id="13" name="Google Shape;199;p16">
              <a:extLst>
                <a:ext uri="{FF2B5EF4-FFF2-40B4-BE49-F238E27FC236}">
                  <a16:creationId xmlns:a16="http://schemas.microsoft.com/office/drawing/2014/main" id="{3272F281-7223-3265-0E53-CEB3010D908A}"/>
                </a:ext>
              </a:extLst>
            </p:cNvPr>
            <p:cNvSpPr/>
            <p:nvPr/>
          </p:nvSpPr>
          <p:spPr>
            <a:xfrm>
              <a:off x="6981030" y="1820351"/>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dirty="0">
                  <a:solidFill>
                    <a:schemeClr val="lt1"/>
                  </a:solidFill>
                  <a:latin typeface="Calibri"/>
                  <a:ea typeface="Calibri"/>
                  <a:cs typeface="Calibri"/>
                  <a:sym typeface="Calibri"/>
                </a:rPr>
                <a:t>Objetivo 3</a:t>
              </a:r>
            </a:p>
          </p:txBody>
        </p:sp>
        <p:sp>
          <p:nvSpPr>
            <p:cNvPr id="14" name="Google Shape;200;p16">
              <a:extLst>
                <a:ext uri="{FF2B5EF4-FFF2-40B4-BE49-F238E27FC236}">
                  <a16:creationId xmlns:a16="http://schemas.microsoft.com/office/drawing/2014/main" id="{5168B843-6740-6EF5-5847-FF1219FE1FE3}"/>
                </a:ext>
              </a:extLst>
            </p:cNvPr>
            <p:cNvSpPr/>
            <p:nvPr/>
          </p:nvSpPr>
          <p:spPr>
            <a:xfrm>
              <a:off x="6981030" y="2246543"/>
              <a:ext cx="1327878" cy="333924"/>
            </a:xfrm>
            <a:prstGeom prst="roundRect">
              <a:avLst>
                <a:gd name="adj" fmla="val 16667"/>
              </a:avLst>
            </a:prstGeom>
            <a:solidFill>
              <a:srgbClr val="EF463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dirty="0">
                  <a:solidFill>
                    <a:schemeClr val="lt1"/>
                  </a:solidFill>
                  <a:latin typeface="Calibri"/>
                  <a:ea typeface="Calibri"/>
                  <a:cs typeface="Calibri"/>
                  <a:sym typeface="Calibri"/>
                </a:rPr>
                <a:t>Objetivo “n”</a:t>
              </a:r>
            </a:p>
          </p:txBody>
        </p:sp>
      </p:grpSp>
      <p:sp>
        <p:nvSpPr>
          <p:cNvPr id="15" name="Google Shape;221;p17">
            <a:extLst>
              <a:ext uri="{FF2B5EF4-FFF2-40B4-BE49-F238E27FC236}">
                <a16:creationId xmlns:a16="http://schemas.microsoft.com/office/drawing/2014/main" id="{6C733F7C-CD6B-9A1F-1458-A2420274D22B}"/>
              </a:ext>
            </a:extLst>
          </p:cNvPr>
          <p:cNvSpPr/>
          <p:nvPr/>
        </p:nvSpPr>
        <p:spPr>
          <a:xfrm rot="-5400000">
            <a:off x="6081106" y="3799003"/>
            <a:ext cx="338335" cy="547691"/>
          </a:xfrm>
          <a:prstGeom prst="downArrow">
            <a:avLst>
              <a:gd name="adj1" fmla="val 50000"/>
              <a:gd name="adj2" fmla="val 50000"/>
            </a:avLst>
          </a:prstGeom>
          <a:solidFill>
            <a:srgbClr val="80879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6" name="Imagen 15">
            <a:extLst>
              <a:ext uri="{FF2B5EF4-FFF2-40B4-BE49-F238E27FC236}">
                <a16:creationId xmlns:a16="http://schemas.microsoft.com/office/drawing/2014/main" id="{69D4BBC2-2A37-ECE4-33DD-5DB85B012B28}"/>
              </a:ext>
            </a:extLst>
          </p:cNvPr>
          <p:cNvPicPr>
            <a:picLocks noChangeAspect="1"/>
          </p:cNvPicPr>
          <p:nvPr/>
        </p:nvPicPr>
        <p:blipFill>
          <a:blip r:embed="rId3"/>
          <a:srcRect b="45531"/>
          <a:stretch/>
        </p:blipFill>
        <p:spPr>
          <a:xfrm>
            <a:off x="554517" y="1318804"/>
            <a:ext cx="2053021" cy="897452"/>
          </a:xfrm>
          <a:prstGeom prst="rect">
            <a:avLst/>
          </a:prstGeom>
        </p:spPr>
      </p:pic>
      <p:pic>
        <p:nvPicPr>
          <p:cNvPr id="18" name="Imagen 17">
            <a:extLst>
              <a:ext uri="{FF2B5EF4-FFF2-40B4-BE49-F238E27FC236}">
                <a16:creationId xmlns:a16="http://schemas.microsoft.com/office/drawing/2014/main" id="{B85BD5E8-5178-0888-2000-D49EF8E119E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38635" y="3186749"/>
            <a:ext cx="716932" cy="716932"/>
          </a:xfrm>
          <a:prstGeom prst="rect">
            <a:avLst/>
          </a:prstGeom>
        </p:spPr>
      </p:pic>
      <p:pic>
        <p:nvPicPr>
          <p:cNvPr id="17" name="Google Shape;228;p17">
            <a:extLst>
              <a:ext uri="{FF2B5EF4-FFF2-40B4-BE49-F238E27FC236}">
                <a16:creationId xmlns:a16="http://schemas.microsoft.com/office/drawing/2014/main" id="{6D3BCC4D-5836-B7D8-26B1-6AA6FE858CB6}"/>
              </a:ext>
            </a:extLst>
          </p:cNvPr>
          <p:cNvPicPr preferRelativeResize="0"/>
          <p:nvPr/>
        </p:nvPicPr>
        <p:blipFill rotWithShape="1">
          <a:blip r:embed="rId5">
            <a:alphaModFix/>
          </a:blip>
          <a:srcRect/>
          <a:stretch/>
        </p:blipFill>
        <p:spPr>
          <a:xfrm>
            <a:off x="3755659" y="4319436"/>
            <a:ext cx="703876" cy="463817"/>
          </a:xfrm>
          <a:prstGeom prst="rect">
            <a:avLst/>
          </a:prstGeom>
          <a:noFill/>
          <a:ln>
            <a:noFill/>
          </a:ln>
          <a:effectLst/>
        </p:spPr>
      </p:pic>
      <p:pic>
        <p:nvPicPr>
          <p:cNvPr id="19" name="Google Shape;230;p17" descr="Icono&#10;&#10;Descripción generada automáticamente">
            <a:extLst>
              <a:ext uri="{FF2B5EF4-FFF2-40B4-BE49-F238E27FC236}">
                <a16:creationId xmlns:a16="http://schemas.microsoft.com/office/drawing/2014/main" id="{337D9B07-D07A-2898-0523-07778703C05F}"/>
              </a:ext>
            </a:extLst>
          </p:cNvPr>
          <p:cNvPicPr preferRelativeResize="0"/>
          <p:nvPr/>
        </p:nvPicPr>
        <p:blipFill rotWithShape="1">
          <a:blip r:embed="rId6">
            <a:alphaModFix/>
          </a:blip>
          <a:srcRect/>
          <a:stretch/>
        </p:blipFill>
        <p:spPr>
          <a:xfrm>
            <a:off x="3755659" y="3149956"/>
            <a:ext cx="694358" cy="694358"/>
          </a:xfrm>
          <a:prstGeom prst="rect">
            <a:avLst/>
          </a:prstGeom>
          <a:noFill/>
          <a:ln>
            <a:noFill/>
          </a:ln>
        </p:spPr>
      </p:pic>
      <p:pic>
        <p:nvPicPr>
          <p:cNvPr id="20" name="Google Shape;238;p17">
            <a:extLst>
              <a:ext uri="{FF2B5EF4-FFF2-40B4-BE49-F238E27FC236}">
                <a16:creationId xmlns:a16="http://schemas.microsoft.com/office/drawing/2014/main" id="{92F3999F-70D4-160B-DFF8-957846231C44}"/>
              </a:ext>
            </a:extLst>
          </p:cNvPr>
          <p:cNvPicPr preferRelativeResize="0"/>
          <p:nvPr/>
        </p:nvPicPr>
        <p:blipFill rotWithShape="1">
          <a:blip r:embed="rId7">
            <a:alphaModFix/>
          </a:blip>
          <a:srcRect/>
          <a:stretch/>
        </p:blipFill>
        <p:spPr>
          <a:xfrm>
            <a:off x="4865425" y="4319435"/>
            <a:ext cx="630947" cy="463817"/>
          </a:xfrm>
          <a:prstGeom prst="rect">
            <a:avLst/>
          </a:prstGeom>
          <a:noFill/>
          <a:ln>
            <a:noFill/>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4" y="3169974"/>
            <a:ext cx="6520497"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panose="020B0503030202060203" pitchFamily="34" charset="77"/>
                <a:sym typeface="Calibri"/>
              </a:rPr>
              <a:t>DIFERENCIA ENTRE PROYECTO Y </a:t>
            </a:r>
            <a:r>
              <a:rPr lang="es-PE" sz="2800" b="1" dirty="0">
                <a:solidFill>
                  <a:schemeClr val="bg1"/>
                </a:solidFill>
                <a:latin typeface="Graphik Bold" panose="020B0503030202060203" pitchFamily="34" charset="77"/>
                <a:sym typeface="Calibri"/>
              </a:rPr>
              <a:t>TRABAJO OPERATIVO</a:t>
            </a:r>
            <a:endParaRPr lang="es-PE"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2202668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1"/>
            <a:ext cx="9144000" cy="5715000"/>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946969"/>
            <a:ext cx="2072213" cy="3898064"/>
          </a:xfrm>
          <a:prstGeom prst="rect">
            <a:avLst/>
          </a:prstGeom>
        </p:spPr>
      </p:pic>
      <p:sp>
        <p:nvSpPr>
          <p:cNvPr id="6" name="Rectángulo 5"/>
          <p:cNvSpPr/>
          <p:nvPr/>
        </p:nvSpPr>
        <p:spPr>
          <a:xfrm>
            <a:off x="149817" y="3724759"/>
            <a:ext cx="1037633" cy="1069383"/>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p:cNvSpPr txBox="1"/>
          <p:nvPr/>
        </p:nvSpPr>
        <p:spPr>
          <a:xfrm>
            <a:off x="2519363" y="2540738"/>
            <a:ext cx="4581728" cy="812530"/>
          </a:xfrm>
          <a:prstGeom prst="rect">
            <a:avLst/>
          </a:prstGeom>
          <a:noFill/>
        </p:spPr>
        <p:txBody>
          <a:bodyPr wrap="square" lIns="0" tIns="0" rIns="0" bIns="0" rtlCol="0">
            <a:spAutoFit/>
          </a:bodyPr>
          <a:lstStyle/>
          <a:p>
            <a:pPr>
              <a:lnSpc>
                <a:spcPct val="80000"/>
              </a:lnSpc>
            </a:pPr>
            <a:r>
              <a:rPr lang="es-ES_tradnl" sz="3300" dirty="0">
                <a:solidFill>
                  <a:schemeClr val="bg1"/>
                </a:solidFill>
                <a:latin typeface="Graphik Regular" charset="0"/>
                <a:ea typeface="Graphik Regular" charset="0"/>
                <a:cs typeface="Graphik Regular" charset="0"/>
              </a:rPr>
              <a:t>INTRODUCCIÓN</a:t>
            </a:r>
          </a:p>
          <a:p>
            <a:pPr>
              <a:lnSpc>
                <a:spcPct val="80000"/>
              </a:lnSpc>
            </a:pPr>
            <a:r>
              <a:rPr lang="es-ES_tradnl" sz="3300" b="1" dirty="0">
                <a:solidFill>
                  <a:schemeClr val="bg1"/>
                </a:solidFill>
                <a:latin typeface="Graphik Bold" charset="0"/>
                <a:ea typeface="Graphik Bold" charset="0"/>
                <a:cs typeface="Graphik Bold" charset="0"/>
              </a:rPr>
              <a:t>DE LA SESIÓN</a:t>
            </a:r>
          </a:p>
        </p:txBody>
      </p:sp>
      <p:pic>
        <p:nvPicPr>
          <p:cNvPr id="3" name="Imagen 2"/>
          <p:cNvPicPr>
            <a:picLocks noChangeAspect="1"/>
          </p:cNvPicPr>
          <p:nvPr/>
        </p:nvPicPr>
        <p:blipFill>
          <a:blip r:embed="rId3">
            <a:alphaModFix amt="16000"/>
          </a:blip>
          <a:stretch>
            <a:fillRect/>
          </a:stretch>
        </p:blipFill>
        <p:spPr>
          <a:xfrm>
            <a:off x="334433" y="3817749"/>
            <a:ext cx="809264" cy="809264"/>
          </a:xfrm>
          <a:prstGeom prst="rect">
            <a:avLst/>
          </a:prstGeom>
        </p:spPr>
      </p:pic>
      <p:pic>
        <p:nvPicPr>
          <p:cNvPr id="9" name="Imagen 8">
            <a:extLst>
              <a:ext uri="{FF2B5EF4-FFF2-40B4-BE49-F238E27FC236}">
                <a16:creationId xmlns:a16="http://schemas.microsoft.com/office/drawing/2014/main" id="{2CD7628C-6304-5D4B-BA7D-591238143DE2}"/>
              </a:ext>
            </a:extLst>
          </p:cNvPr>
          <p:cNvPicPr>
            <a:picLocks noChangeAspect="1"/>
          </p:cNvPicPr>
          <p:nvPr/>
        </p:nvPicPr>
        <p:blipFill>
          <a:blip r:embed="rId4"/>
          <a:stretch>
            <a:fillRect/>
          </a:stretch>
        </p:blipFill>
        <p:spPr>
          <a:xfrm>
            <a:off x="2528619" y="2194224"/>
            <a:ext cx="202176" cy="208211"/>
          </a:xfrm>
          <a:prstGeom prst="rect">
            <a:avLst/>
          </a:prstGeom>
        </p:spPr>
      </p:pic>
    </p:spTree>
    <p:extLst>
      <p:ext uri="{BB962C8B-B14F-4D97-AF65-F5344CB8AC3E}">
        <p14:creationId xmlns:p14="http://schemas.microsoft.com/office/powerpoint/2010/main" val="19415599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61" name="Google Shape;261;p19"/>
          <p:cNvSpPr/>
          <p:nvPr/>
        </p:nvSpPr>
        <p:spPr>
          <a:xfrm>
            <a:off x="2333134" y="928368"/>
            <a:ext cx="4540578" cy="36929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b="1" dirty="0">
                <a:latin typeface="Calibri"/>
                <a:ea typeface="Calibri"/>
                <a:cs typeface="Calibri"/>
                <a:sym typeface="Calibri"/>
              </a:rPr>
              <a:t>Diferencias</a:t>
            </a:r>
            <a:endParaRPr dirty="0"/>
          </a:p>
        </p:txBody>
      </p:sp>
      <p:sp>
        <p:nvSpPr>
          <p:cNvPr id="262" name="Google Shape;262;p19"/>
          <p:cNvSpPr txBox="1"/>
          <p:nvPr/>
        </p:nvSpPr>
        <p:spPr>
          <a:xfrm>
            <a:off x="1451872" y="2371347"/>
            <a:ext cx="2868840" cy="830997"/>
          </a:xfrm>
          <a:prstGeom prst="rect">
            <a:avLst/>
          </a:prstGeom>
          <a:noFill/>
          <a:ln>
            <a:noFill/>
          </a:ln>
        </p:spPr>
        <p:txBody>
          <a:bodyPr spcFirstLastPara="1" wrap="square" lIns="0" tIns="0" rIns="0" bIns="0" anchor="t" anchorCtr="0">
            <a:spAutoFit/>
          </a:bodyPr>
          <a:lstStyle/>
          <a:p>
            <a:pPr marR="0" lvl="0" algn="l" rtl="0">
              <a:spcBef>
                <a:spcPts val="0"/>
              </a:spcBef>
              <a:spcAft>
                <a:spcPts val="0"/>
              </a:spcAft>
              <a:buClr>
                <a:schemeClr val="dk1"/>
              </a:buClr>
              <a:buSzPts val="1800"/>
            </a:pPr>
            <a:r>
              <a:rPr lang="es-PE" sz="1800" dirty="0">
                <a:solidFill>
                  <a:schemeClr val="dk1"/>
                </a:solidFill>
                <a:latin typeface="Calibri"/>
                <a:ea typeface="Calibri"/>
                <a:cs typeface="Calibri"/>
                <a:sym typeface="Calibri"/>
              </a:rPr>
              <a:t>Esfuerzo </a:t>
            </a:r>
            <a:r>
              <a:rPr lang="es-PE" sz="1800" b="1" dirty="0">
                <a:solidFill>
                  <a:srgbClr val="EF4539"/>
                </a:solidFill>
                <a:latin typeface="Calibri"/>
                <a:ea typeface="Calibri"/>
                <a:cs typeface="Calibri"/>
                <a:sym typeface="Calibri"/>
              </a:rPr>
              <a:t>temporal.</a:t>
            </a:r>
            <a:endParaRPr lang="es-PE" b="1" dirty="0">
              <a:solidFill>
                <a:srgbClr val="EF4539"/>
              </a:solidFill>
              <a:sym typeface="Calibri"/>
            </a:endParaRPr>
          </a:p>
          <a:p>
            <a:pPr marR="0" lvl="0" algn="l" rtl="0">
              <a:spcBef>
                <a:spcPts val="0"/>
              </a:spcBef>
              <a:spcAft>
                <a:spcPts val="0"/>
              </a:spcAft>
              <a:buClr>
                <a:schemeClr val="dk1"/>
              </a:buClr>
              <a:buSzPts val="1800"/>
            </a:pPr>
            <a:endParaRPr sz="1800" dirty="0">
              <a:solidFill>
                <a:schemeClr val="dk1"/>
              </a:solidFill>
              <a:latin typeface="Calibri"/>
              <a:ea typeface="Calibri"/>
              <a:cs typeface="Calibri"/>
              <a:sym typeface="Calibri"/>
            </a:endParaRPr>
          </a:p>
          <a:p>
            <a:pPr marR="0" lvl="0" algn="l" rtl="0">
              <a:spcBef>
                <a:spcPts val="0"/>
              </a:spcBef>
              <a:spcAft>
                <a:spcPts val="0"/>
              </a:spcAft>
              <a:buClr>
                <a:schemeClr val="dk1"/>
              </a:buClr>
              <a:buSzPts val="1800"/>
            </a:pPr>
            <a:r>
              <a:rPr lang="es-PE" sz="1800" dirty="0">
                <a:solidFill>
                  <a:schemeClr val="dk1"/>
                </a:solidFill>
                <a:latin typeface="Calibri"/>
                <a:ea typeface="Calibri"/>
                <a:cs typeface="Calibri"/>
                <a:sym typeface="Calibri"/>
              </a:rPr>
              <a:t>Crea un resultado </a:t>
            </a:r>
            <a:r>
              <a:rPr lang="es-PE" sz="1800" b="1" dirty="0">
                <a:solidFill>
                  <a:srgbClr val="EF4539"/>
                </a:solidFill>
                <a:latin typeface="Calibri"/>
                <a:ea typeface="Calibri"/>
                <a:cs typeface="Calibri"/>
                <a:sym typeface="Calibri"/>
              </a:rPr>
              <a:t>único.</a:t>
            </a:r>
            <a:endParaRPr dirty="0">
              <a:solidFill>
                <a:srgbClr val="EF4539"/>
              </a:solidFill>
            </a:endParaRPr>
          </a:p>
        </p:txBody>
      </p:sp>
      <p:sp>
        <p:nvSpPr>
          <p:cNvPr id="263" name="Google Shape;263;p19"/>
          <p:cNvSpPr txBox="1"/>
          <p:nvPr/>
        </p:nvSpPr>
        <p:spPr>
          <a:xfrm>
            <a:off x="4961379" y="2371347"/>
            <a:ext cx="2868840" cy="830997"/>
          </a:xfrm>
          <a:prstGeom prst="rect">
            <a:avLst/>
          </a:prstGeom>
          <a:noFill/>
          <a:ln>
            <a:noFill/>
          </a:ln>
        </p:spPr>
        <p:txBody>
          <a:bodyPr spcFirstLastPara="1" wrap="square" lIns="0" tIns="0" rIns="0" bIns="0" anchor="t" anchorCtr="0">
            <a:spAutoFit/>
          </a:bodyPr>
          <a:lstStyle/>
          <a:p>
            <a:pPr marR="0" lvl="0" algn="l" rtl="0">
              <a:spcBef>
                <a:spcPts val="0"/>
              </a:spcBef>
              <a:spcAft>
                <a:spcPts val="0"/>
              </a:spcAft>
              <a:buClr>
                <a:schemeClr val="dk1"/>
              </a:buClr>
              <a:buSzPts val="1800"/>
            </a:pPr>
            <a:r>
              <a:rPr lang="es-PE" sz="1800" dirty="0">
                <a:solidFill>
                  <a:schemeClr val="dk1"/>
                </a:solidFill>
                <a:latin typeface="Calibri"/>
                <a:ea typeface="Calibri"/>
                <a:cs typeface="Calibri"/>
                <a:sym typeface="Calibri"/>
              </a:rPr>
              <a:t>Esfuerzo </a:t>
            </a:r>
            <a:r>
              <a:rPr lang="es-PE" sz="1800" b="1" dirty="0">
                <a:solidFill>
                  <a:srgbClr val="EF4539"/>
                </a:solidFill>
                <a:latin typeface="Calibri"/>
                <a:ea typeface="Calibri"/>
                <a:cs typeface="Calibri"/>
                <a:sym typeface="Calibri"/>
              </a:rPr>
              <a:t>permanente.</a:t>
            </a:r>
            <a:endParaRPr dirty="0">
              <a:solidFill>
                <a:srgbClr val="EF4539"/>
              </a:solidFill>
            </a:endParaRPr>
          </a:p>
          <a:p>
            <a:pPr marL="114300" marR="0" lvl="0" algn="l" rtl="0">
              <a:spcBef>
                <a:spcPts val="0"/>
              </a:spcBef>
              <a:spcAft>
                <a:spcPts val="0"/>
              </a:spcAft>
              <a:buClr>
                <a:schemeClr val="dk1"/>
              </a:buClr>
              <a:buSzPts val="1800"/>
            </a:pPr>
            <a:endParaRPr sz="1800" dirty="0">
              <a:solidFill>
                <a:schemeClr val="dk1"/>
              </a:solidFill>
              <a:latin typeface="Calibri"/>
              <a:ea typeface="Calibri"/>
              <a:cs typeface="Calibri"/>
              <a:sym typeface="Calibri"/>
            </a:endParaRPr>
          </a:p>
          <a:p>
            <a:pPr marR="0" lvl="0" algn="l" rtl="0">
              <a:spcBef>
                <a:spcPts val="0"/>
              </a:spcBef>
              <a:spcAft>
                <a:spcPts val="0"/>
              </a:spcAft>
              <a:buClr>
                <a:schemeClr val="dk1"/>
              </a:buClr>
              <a:buSzPts val="1800"/>
            </a:pPr>
            <a:r>
              <a:rPr lang="es-PE" sz="1800" dirty="0">
                <a:solidFill>
                  <a:schemeClr val="dk1"/>
                </a:solidFill>
                <a:latin typeface="Calibri"/>
                <a:ea typeface="Calibri"/>
                <a:cs typeface="Calibri"/>
                <a:sym typeface="Calibri"/>
              </a:rPr>
              <a:t>Crea un </a:t>
            </a:r>
            <a:r>
              <a:rPr lang="es-PE" sz="1800" b="1" dirty="0">
                <a:solidFill>
                  <a:srgbClr val="EF4539"/>
                </a:solidFill>
                <a:latin typeface="Calibri"/>
                <a:ea typeface="Calibri"/>
                <a:cs typeface="Calibri"/>
                <a:sym typeface="Calibri"/>
              </a:rPr>
              <a:t>mismo</a:t>
            </a:r>
            <a:r>
              <a:rPr lang="es-PE" sz="1800" dirty="0">
                <a:solidFill>
                  <a:schemeClr val="dk1"/>
                </a:solidFill>
                <a:latin typeface="Calibri"/>
                <a:ea typeface="Calibri"/>
                <a:cs typeface="Calibri"/>
                <a:sym typeface="Calibri"/>
              </a:rPr>
              <a:t> resultado.</a:t>
            </a:r>
            <a:endParaRPr sz="1800" b="1" dirty="0">
              <a:solidFill>
                <a:srgbClr val="C00000"/>
              </a:solidFill>
              <a:latin typeface="Calibri"/>
              <a:ea typeface="Calibri"/>
              <a:cs typeface="Calibri"/>
              <a:sym typeface="Calibri"/>
            </a:endParaRPr>
          </a:p>
        </p:txBody>
      </p:sp>
      <p:sp>
        <p:nvSpPr>
          <p:cNvPr id="264" name="Google Shape;264;p19"/>
          <p:cNvSpPr/>
          <p:nvPr/>
        </p:nvSpPr>
        <p:spPr>
          <a:xfrm>
            <a:off x="2769387" y="3706462"/>
            <a:ext cx="425789" cy="435072"/>
          </a:xfrm>
          <a:prstGeom prst="upArrow">
            <a:avLst>
              <a:gd name="adj1" fmla="val 50000"/>
              <a:gd name="adj2" fmla="val 50000"/>
            </a:avLst>
          </a:prstGeom>
          <a:solidFill>
            <a:srgbClr val="80879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5" name="Google Shape;265;p19"/>
          <p:cNvSpPr/>
          <p:nvPr/>
        </p:nvSpPr>
        <p:spPr>
          <a:xfrm>
            <a:off x="6161720" y="3708406"/>
            <a:ext cx="425789" cy="435072"/>
          </a:xfrm>
          <a:prstGeom prst="upArrow">
            <a:avLst>
              <a:gd name="adj1" fmla="val 50000"/>
              <a:gd name="adj2" fmla="val 50000"/>
            </a:avLst>
          </a:prstGeom>
          <a:solidFill>
            <a:srgbClr val="808799"/>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6" name="Google Shape;266;p19"/>
          <p:cNvSpPr/>
          <p:nvPr/>
        </p:nvSpPr>
        <p:spPr>
          <a:xfrm>
            <a:off x="1969287" y="4322659"/>
            <a:ext cx="2025988"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a:solidFill>
                  <a:srgbClr val="7150A0"/>
                </a:solidFill>
                <a:latin typeface="Calibri"/>
                <a:ea typeface="Calibri"/>
                <a:cs typeface="Calibri"/>
                <a:sym typeface="Calibri"/>
              </a:rPr>
              <a:t>Gestión de Proyectos</a:t>
            </a:r>
            <a:endParaRPr>
              <a:solidFill>
                <a:srgbClr val="7150A0"/>
              </a:solidFill>
            </a:endParaRPr>
          </a:p>
        </p:txBody>
      </p:sp>
      <p:sp>
        <p:nvSpPr>
          <p:cNvPr id="267" name="Google Shape;267;p19"/>
          <p:cNvSpPr/>
          <p:nvPr/>
        </p:nvSpPr>
        <p:spPr>
          <a:xfrm>
            <a:off x="5361620" y="4324605"/>
            <a:ext cx="202598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a:solidFill>
                  <a:srgbClr val="00B1C2"/>
                </a:solidFill>
                <a:latin typeface="Calibri"/>
                <a:ea typeface="Calibri"/>
                <a:cs typeface="Calibri"/>
                <a:sym typeface="Calibri"/>
              </a:rPr>
              <a:t>Gestión de Operaciones</a:t>
            </a:r>
            <a:endParaRPr>
              <a:solidFill>
                <a:srgbClr val="00B1C2"/>
              </a:solidFill>
            </a:endParaRPr>
          </a:p>
        </p:txBody>
      </p:sp>
      <p:sp>
        <p:nvSpPr>
          <p:cNvPr id="2" name="Rectangle 5">
            <a:extLst>
              <a:ext uri="{FF2B5EF4-FFF2-40B4-BE49-F238E27FC236}">
                <a16:creationId xmlns:a16="http://schemas.microsoft.com/office/drawing/2014/main" id="{C903D443-BAFC-6599-6765-AEADEB74318D}"/>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DIFERENCIA ENTRE PROYECTO Y TRABAJO OPERATIVO</a:t>
            </a:r>
            <a:endParaRPr lang="es-PE" sz="1000" dirty="0">
              <a:solidFill>
                <a:schemeClr val="bg1">
                  <a:lumMod val="65000"/>
                </a:schemeClr>
              </a:solidFill>
              <a:latin typeface="Calibri" charset="0"/>
              <a:cs typeface="Calibri" charset="0"/>
            </a:endParaRPr>
          </a:p>
        </p:txBody>
      </p:sp>
      <p:sp>
        <p:nvSpPr>
          <p:cNvPr id="3" name="Google Shape;333;p23">
            <a:extLst>
              <a:ext uri="{FF2B5EF4-FFF2-40B4-BE49-F238E27FC236}">
                <a16:creationId xmlns:a16="http://schemas.microsoft.com/office/drawing/2014/main" id="{00891AEA-C444-A23B-D049-CC810811E835}"/>
              </a:ext>
            </a:extLst>
          </p:cNvPr>
          <p:cNvSpPr/>
          <p:nvPr/>
        </p:nvSpPr>
        <p:spPr>
          <a:xfrm>
            <a:off x="1216972" y="1535141"/>
            <a:ext cx="3175640" cy="501005"/>
          </a:xfrm>
          <a:prstGeom prst="roundRect">
            <a:avLst>
              <a:gd name="adj" fmla="val 18326"/>
            </a:avLst>
          </a:prstGeom>
          <a:solidFill>
            <a:srgbClr val="00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s-PE" sz="1600" b="1" dirty="0">
                <a:solidFill>
                  <a:schemeClr val="lt1"/>
                </a:solidFill>
                <a:latin typeface="Calibri"/>
                <a:ea typeface="Calibri"/>
                <a:cs typeface="Calibri"/>
                <a:sym typeface="Calibri"/>
              </a:rPr>
              <a:t>Proyecto</a:t>
            </a:r>
            <a:endParaRPr lang="es-PE" sz="1600" b="1" dirty="0"/>
          </a:p>
        </p:txBody>
      </p:sp>
      <p:grpSp>
        <p:nvGrpSpPr>
          <p:cNvPr id="4" name="Agrupar 9">
            <a:extLst>
              <a:ext uri="{FF2B5EF4-FFF2-40B4-BE49-F238E27FC236}">
                <a16:creationId xmlns:a16="http://schemas.microsoft.com/office/drawing/2014/main" id="{158B3478-D774-6D23-D078-F84D19363324}"/>
              </a:ext>
            </a:extLst>
          </p:cNvPr>
          <p:cNvGrpSpPr/>
          <p:nvPr/>
        </p:nvGrpSpPr>
        <p:grpSpPr>
          <a:xfrm>
            <a:off x="1001206" y="1583770"/>
            <a:ext cx="459474" cy="403823"/>
            <a:chOff x="5892512" y="2805541"/>
            <a:chExt cx="459474" cy="403823"/>
          </a:xfrm>
        </p:grpSpPr>
        <p:sp>
          <p:nvSpPr>
            <p:cNvPr id="5" name="Elipse 4">
              <a:extLst>
                <a:ext uri="{FF2B5EF4-FFF2-40B4-BE49-F238E27FC236}">
                  <a16:creationId xmlns:a16="http://schemas.microsoft.com/office/drawing/2014/main" id="{83C610BA-F029-BB0E-672E-FF03156EFB6A}"/>
                </a:ext>
              </a:extLst>
            </p:cNvPr>
            <p:cNvSpPr/>
            <p:nvPr/>
          </p:nvSpPr>
          <p:spPr>
            <a:xfrm>
              <a:off x="5956277" y="2824919"/>
              <a:ext cx="395709" cy="376075"/>
            </a:xfrm>
            <a:prstGeom prst="ellipse">
              <a:avLst/>
            </a:prstGeom>
            <a:solidFill>
              <a:srgbClr val="0B82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6" name="Elipse 5">
              <a:extLst>
                <a:ext uri="{FF2B5EF4-FFF2-40B4-BE49-F238E27FC236}">
                  <a16:creationId xmlns:a16="http://schemas.microsoft.com/office/drawing/2014/main" id="{9C9AF426-856A-79D9-77DE-60980838237B}"/>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7" name="Triángulo 6">
              <a:extLst>
                <a:ext uri="{FF2B5EF4-FFF2-40B4-BE49-F238E27FC236}">
                  <a16:creationId xmlns:a16="http://schemas.microsoft.com/office/drawing/2014/main" id="{3241C2D6-E848-FC34-7A94-124F84438CE0}"/>
                </a:ext>
              </a:extLst>
            </p:cNvPr>
            <p:cNvSpPr/>
            <p:nvPr/>
          </p:nvSpPr>
          <p:spPr>
            <a:xfrm rot="5400000">
              <a:off x="6076285" y="2946262"/>
              <a:ext cx="186870" cy="122381"/>
            </a:xfrm>
            <a:prstGeom prst="triangle">
              <a:avLst/>
            </a:prstGeom>
            <a:solidFill>
              <a:srgbClr val="01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grpSp>
      <p:sp>
        <p:nvSpPr>
          <p:cNvPr id="8" name="Google Shape;332;p23">
            <a:extLst>
              <a:ext uri="{FF2B5EF4-FFF2-40B4-BE49-F238E27FC236}">
                <a16:creationId xmlns:a16="http://schemas.microsoft.com/office/drawing/2014/main" id="{78F3B3E1-8524-FDB7-4703-6C4C0965BC1A}"/>
              </a:ext>
            </a:extLst>
          </p:cNvPr>
          <p:cNvSpPr/>
          <p:nvPr/>
        </p:nvSpPr>
        <p:spPr>
          <a:xfrm>
            <a:off x="4751388" y="1535141"/>
            <a:ext cx="3175640" cy="501005"/>
          </a:xfrm>
          <a:prstGeom prst="roundRect">
            <a:avLst>
              <a:gd name="adj" fmla="val 18326"/>
            </a:avLst>
          </a:prstGeom>
          <a:solidFill>
            <a:srgbClr val="EE4639"/>
          </a:solidFill>
          <a:ln>
            <a:noFill/>
          </a:ln>
        </p:spPr>
        <p:txBody>
          <a:bodyPr spcFirstLastPara="1" wrap="square" lIns="91425" tIns="45700" rIns="91425" bIns="45700" anchor="ctr" anchorCtr="0">
            <a:noAutofit/>
          </a:bodyPr>
          <a:lstStyle/>
          <a:p>
            <a:pPr marL="11430" algn="ctr"/>
            <a:r>
              <a:rPr lang="es-PE" sz="1600" b="1" dirty="0">
                <a:solidFill>
                  <a:schemeClr val="lt1"/>
                </a:solidFill>
                <a:latin typeface="Calibri"/>
                <a:ea typeface="Calibri"/>
                <a:cs typeface="Calibri"/>
                <a:sym typeface="Calibri"/>
              </a:rPr>
              <a:t>Trabajo Operativo</a:t>
            </a:r>
            <a:endParaRPr lang="es-PE" sz="1600" b="1" dirty="0"/>
          </a:p>
        </p:txBody>
      </p:sp>
      <p:grpSp>
        <p:nvGrpSpPr>
          <p:cNvPr id="9" name="Agrupar 4">
            <a:extLst>
              <a:ext uri="{FF2B5EF4-FFF2-40B4-BE49-F238E27FC236}">
                <a16:creationId xmlns:a16="http://schemas.microsoft.com/office/drawing/2014/main" id="{7D7E2778-D032-96E6-0756-C2019449431E}"/>
              </a:ext>
            </a:extLst>
          </p:cNvPr>
          <p:cNvGrpSpPr/>
          <p:nvPr/>
        </p:nvGrpSpPr>
        <p:grpSpPr>
          <a:xfrm>
            <a:off x="4536473" y="1583770"/>
            <a:ext cx="459474" cy="403823"/>
            <a:chOff x="5892512" y="2805541"/>
            <a:chExt cx="459474" cy="403823"/>
          </a:xfrm>
        </p:grpSpPr>
        <p:sp>
          <p:nvSpPr>
            <p:cNvPr id="10" name="Elipse 9">
              <a:extLst>
                <a:ext uri="{FF2B5EF4-FFF2-40B4-BE49-F238E27FC236}">
                  <a16:creationId xmlns:a16="http://schemas.microsoft.com/office/drawing/2014/main" id="{6C00E8BD-F888-479A-AF16-5C6645D75CD5}"/>
                </a:ext>
              </a:extLst>
            </p:cNvPr>
            <p:cNvSpPr/>
            <p:nvPr/>
          </p:nvSpPr>
          <p:spPr>
            <a:xfrm>
              <a:off x="5956277" y="2824919"/>
              <a:ext cx="395709" cy="376075"/>
            </a:xfrm>
            <a:prstGeom prst="ellipse">
              <a:avLst/>
            </a:prstGeom>
            <a:solidFill>
              <a:srgbClr val="B73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11" name="Elipse 10">
              <a:extLst>
                <a:ext uri="{FF2B5EF4-FFF2-40B4-BE49-F238E27FC236}">
                  <a16:creationId xmlns:a16="http://schemas.microsoft.com/office/drawing/2014/main" id="{2F06FE35-DBE9-9395-C10A-64F00F15F1D3}"/>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12" name="Triángulo 11">
              <a:extLst>
                <a:ext uri="{FF2B5EF4-FFF2-40B4-BE49-F238E27FC236}">
                  <a16:creationId xmlns:a16="http://schemas.microsoft.com/office/drawing/2014/main" id="{C124B146-029B-5D43-5238-DE021033E37E}"/>
                </a:ext>
              </a:extLst>
            </p:cNvPr>
            <p:cNvSpPr/>
            <p:nvPr/>
          </p:nvSpPr>
          <p:spPr>
            <a:xfrm rot="5400000">
              <a:off x="6076285" y="2946262"/>
              <a:ext cx="186870" cy="122381"/>
            </a:xfrm>
            <a:prstGeom prst="triangle">
              <a:avLst/>
            </a:prstGeom>
            <a:solidFill>
              <a:srgbClr val="EF45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grpSp>
      <p:cxnSp>
        <p:nvCxnSpPr>
          <p:cNvPr id="13" name="Google Shape;360;p24">
            <a:extLst>
              <a:ext uri="{FF2B5EF4-FFF2-40B4-BE49-F238E27FC236}">
                <a16:creationId xmlns:a16="http://schemas.microsoft.com/office/drawing/2014/main" id="{72EB97CA-7577-1B85-67B7-C9651E305109}"/>
              </a:ext>
            </a:extLst>
          </p:cNvPr>
          <p:cNvCxnSpPr>
            <a:cxnSpLocks/>
          </p:cNvCxnSpPr>
          <p:nvPr/>
        </p:nvCxnSpPr>
        <p:spPr>
          <a:xfrm>
            <a:off x="4805732" y="2613719"/>
            <a:ext cx="0" cy="323659"/>
          </a:xfrm>
          <a:prstGeom prst="straightConnector1">
            <a:avLst/>
          </a:prstGeom>
          <a:noFill/>
          <a:ln w="12700" cap="flat" cmpd="sng">
            <a:solidFill>
              <a:srgbClr val="EE4639"/>
            </a:solidFill>
            <a:prstDash val="solid"/>
            <a:round/>
            <a:headEnd type="none" w="sm" len="sm"/>
            <a:tailEnd type="none" w="sm" len="sm"/>
          </a:ln>
        </p:spPr>
      </p:cxnSp>
      <p:sp>
        <p:nvSpPr>
          <p:cNvPr id="14" name="Google Shape;364;p24">
            <a:extLst>
              <a:ext uri="{FF2B5EF4-FFF2-40B4-BE49-F238E27FC236}">
                <a16:creationId xmlns:a16="http://schemas.microsoft.com/office/drawing/2014/main" id="{70D7CACB-56D7-CFEE-A4E3-4D932BAAAC2D}"/>
              </a:ext>
            </a:extLst>
          </p:cNvPr>
          <p:cNvSpPr/>
          <p:nvPr/>
        </p:nvSpPr>
        <p:spPr>
          <a:xfrm>
            <a:off x="4729390" y="2420621"/>
            <a:ext cx="152683" cy="152683"/>
          </a:xfrm>
          <a:prstGeom prst="mathPlus">
            <a:avLst>
              <a:gd name="adj1" fmla="val 15202"/>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 name="Google Shape;364;p24">
            <a:extLst>
              <a:ext uri="{FF2B5EF4-FFF2-40B4-BE49-F238E27FC236}">
                <a16:creationId xmlns:a16="http://schemas.microsoft.com/office/drawing/2014/main" id="{8B52EA0E-B91F-4424-FB31-410C4E318288}"/>
              </a:ext>
            </a:extLst>
          </p:cNvPr>
          <p:cNvSpPr/>
          <p:nvPr/>
        </p:nvSpPr>
        <p:spPr>
          <a:xfrm>
            <a:off x="4729390" y="2989032"/>
            <a:ext cx="152683" cy="152683"/>
          </a:xfrm>
          <a:prstGeom prst="mathPlus">
            <a:avLst>
              <a:gd name="adj1" fmla="val 15202"/>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9" name="Google Shape;360;p24">
            <a:extLst>
              <a:ext uri="{FF2B5EF4-FFF2-40B4-BE49-F238E27FC236}">
                <a16:creationId xmlns:a16="http://schemas.microsoft.com/office/drawing/2014/main" id="{C0BDB00C-AA26-8745-CFEC-D47FDCA36897}"/>
              </a:ext>
            </a:extLst>
          </p:cNvPr>
          <p:cNvCxnSpPr>
            <a:cxnSpLocks/>
          </p:cNvCxnSpPr>
          <p:nvPr/>
        </p:nvCxnSpPr>
        <p:spPr>
          <a:xfrm>
            <a:off x="1324657" y="2613719"/>
            <a:ext cx="0" cy="323659"/>
          </a:xfrm>
          <a:prstGeom prst="straightConnector1">
            <a:avLst/>
          </a:prstGeom>
          <a:noFill/>
          <a:ln w="12700" cap="flat" cmpd="sng">
            <a:solidFill>
              <a:srgbClr val="00B1C2"/>
            </a:solidFill>
            <a:prstDash val="solid"/>
            <a:round/>
            <a:headEnd type="none" w="sm" len="sm"/>
            <a:tailEnd type="none" w="sm" len="sm"/>
          </a:ln>
        </p:spPr>
      </p:cxnSp>
      <p:sp>
        <p:nvSpPr>
          <p:cNvPr id="20" name="Google Shape;364;p24">
            <a:extLst>
              <a:ext uri="{FF2B5EF4-FFF2-40B4-BE49-F238E27FC236}">
                <a16:creationId xmlns:a16="http://schemas.microsoft.com/office/drawing/2014/main" id="{474DCE61-6BDC-D709-DC02-76867B271EC5}"/>
              </a:ext>
            </a:extLst>
          </p:cNvPr>
          <p:cNvSpPr/>
          <p:nvPr/>
        </p:nvSpPr>
        <p:spPr>
          <a:xfrm>
            <a:off x="1248315" y="2420621"/>
            <a:ext cx="152683" cy="152683"/>
          </a:xfrm>
          <a:prstGeom prst="mathPlus">
            <a:avLst>
              <a:gd name="adj1" fmla="val 15202"/>
            </a:avLst>
          </a:prstGeom>
          <a:solidFill>
            <a:srgbClr val="01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 name="Google Shape;364;p24">
            <a:extLst>
              <a:ext uri="{FF2B5EF4-FFF2-40B4-BE49-F238E27FC236}">
                <a16:creationId xmlns:a16="http://schemas.microsoft.com/office/drawing/2014/main" id="{D0253AE4-ED51-519A-062E-D863DFD4D63C}"/>
              </a:ext>
            </a:extLst>
          </p:cNvPr>
          <p:cNvSpPr/>
          <p:nvPr/>
        </p:nvSpPr>
        <p:spPr>
          <a:xfrm>
            <a:off x="1248315" y="2989032"/>
            <a:ext cx="152683" cy="152683"/>
          </a:xfrm>
          <a:prstGeom prst="mathPlus">
            <a:avLst>
              <a:gd name="adj1" fmla="val 15202"/>
            </a:avLst>
          </a:prstGeom>
          <a:solidFill>
            <a:srgbClr val="01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EE686B65-BBAE-1A9C-442F-AC01BC2E4339}"/>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DIFERENCIA ENTRE PROYECTO Y TRABAJO OPERATIVO</a:t>
            </a:r>
            <a:endParaRPr lang="es-PE" sz="1000" dirty="0">
              <a:solidFill>
                <a:schemeClr val="bg1">
                  <a:lumMod val="65000"/>
                </a:schemeClr>
              </a:solidFill>
              <a:latin typeface="Calibri" charset="0"/>
              <a:cs typeface="Calibri" charset="0"/>
            </a:endParaRPr>
          </a:p>
        </p:txBody>
      </p:sp>
      <p:sp>
        <p:nvSpPr>
          <p:cNvPr id="6" name="Google Shape;274;p20">
            <a:extLst>
              <a:ext uri="{FF2B5EF4-FFF2-40B4-BE49-F238E27FC236}">
                <a16:creationId xmlns:a16="http://schemas.microsoft.com/office/drawing/2014/main" id="{1623C5C4-1C16-0D81-2993-684C6284499E}"/>
              </a:ext>
            </a:extLst>
          </p:cNvPr>
          <p:cNvSpPr txBox="1"/>
          <p:nvPr/>
        </p:nvSpPr>
        <p:spPr>
          <a:xfrm>
            <a:off x="503238" y="877888"/>
            <a:ext cx="3889375" cy="3508653"/>
          </a:xfrm>
          <a:prstGeom prst="rect">
            <a:avLst/>
          </a:prstGeom>
          <a:noFill/>
          <a:ln>
            <a:noFill/>
          </a:ln>
        </p:spPr>
        <p:txBody>
          <a:bodyPr spcFirstLastPara="1" wrap="square" lIns="0" tIns="0" rIns="0" bIns="0" anchor="t" anchorCtr="0">
            <a:spAutoFit/>
          </a:bodyPr>
          <a:lstStyle/>
          <a:p>
            <a:pPr marL="0" marR="0" lvl="0" indent="0" rtl="0">
              <a:spcBef>
                <a:spcPts val="0"/>
              </a:spcBef>
              <a:spcAft>
                <a:spcPts val="0"/>
              </a:spcAft>
              <a:buNone/>
            </a:pPr>
            <a:r>
              <a:rPr lang="es-PE" b="1" dirty="0">
                <a:solidFill>
                  <a:srgbClr val="3F3F3F"/>
                </a:solidFill>
                <a:latin typeface="Calibri"/>
                <a:ea typeface="Calibri"/>
                <a:cs typeface="Calibri"/>
                <a:sym typeface="Calibri"/>
              </a:rPr>
              <a:t>¿Cuáles </a:t>
            </a:r>
            <a:r>
              <a:rPr lang="es-PE" b="1" dirty="0">
                <a:solidFill>
                  <a:schemeClr val="dk1"/>
                </a:solidFill>
                <a:latin typeface="Calibri"/>
                <a:ea typeface="Calibri"/>
                <a:cs typeface="Calibri"/>
                <a:sym typeface="Calibri"/>
              </a:rPr>
              <a:t>NO</a:t>
            </a:r>
            <a:r>
              <a:rPr lang="es-PE" b="1" dirty="0">
                <a:solidFill>
                  <a:srgbClr val="3F3F3F"/>
                </a:solidFill>
                <a:latin typeface="Calibri"/>
                <a:ea typeface="Calibri"/>
                <a:cs typeface="Calibri"/>
                <a:sym typeface="Calibri"/>
              </a:rPr>
              <a:t> son proyectos?</a:t>
            </a:r>
            <a:br>
              <a:rPr lang="es-PE" b="1" dirty="0">
                <a:solidFill>
                  <a:srgbClr val="3F3F3F"/>
                </a:solidFill>
                <a:latin typeface="Calibri"/>
                <a:ea typeface="Calibri"/>
                <a:cs typeface="Calibri"/>
                <a:sym typeface="Calibri"/>
              </a:rPr>
            </a:br>
            <a:endParaRPr dirty="0"/>
          </a:p>
          <a:p>
            <a:pPr marL="630238" marR="0" lvl="0" rtl="0">
              <a:spcBef>
                <a:spcPts val="0"/>
              </a:spcBef>
              <a:spcAft>
                <a:spcPts val="0"/>
              </a:spcAft>
              <a:buClr>
                <a:srgbClr val="3F3F3F"/>
              </a:buClr>
              <a:buSzPts val="1600"/>
              <a:tabLst>
                <a:tab pos="620713" algn="l"/>
              </a:tabLst>
            </a:pPr>
            <a:r>
              <a:rPr lang="es-PE" sz="1600" dirty="0">
                <a:solidFill>
                  <a:srgbClr val="3F3F3F"/>
                </a:solidFill>
                <a:latin typeface="Calibri"/>
                <a:ea typeface="Calibri"/>
                <a:cs typeface="Calibri"/>
                <a:sym typeface="Calibri"/>
              </a:rPr>
              <a:t>Realizar una campaña de comercialización.</a:t>
            </a:r>
          </a:p>
          <a:p>
            <a:pPr marL="630238" marR="0" lvl="0" rtl="0">
              <a:spcBef>
                <a:spcPts val="0"/>
              </a:spcBef>
              <a:spcAft>
                <a:spcPts val="0"/>
              </a:spcAft>
              <a:buClr>
                <a:srgbClr val="3F3F3F"/>
              </a:buClr>
              <a:buSzPts val="1600"/>
              <a:tabLst>
                <a:tab pos="620713" algn="l"/>
              </a:tabLst>
            </a:pPr>
            <a:endParaRPr sz="1600" dirty="0"/>
          </a:p>
          <a:p>
            <a:pPr marL="630238" marR="0" lvl="0" rtl="0">
              <a:spcBef>
                <a:spcPts val="0"/>
              </a:spcBef>
              <a:spcAft>
                <a:spcPts val="0"/>
              </a:spcAft>
              <a:buClr>
                <a:srgbClr val="3F3F3F"/>
              </a:buClr>
              <a:buSzPts val="1600"/>
              <a:tabLst>
                <a:tab pos="620713" algn="l"/>
              </a:tabLst>
            </a:pPr>
            <a:r>
              <a:rPr lang="es-PE" sz="1600" dirty="0">
                <a:solidFill>
                  <a:srgbClr val="3F3F3F"/>
                </a:solidFill>
                <a:latin typeface="Calibri"/>
                <a:ea typeface="Calibri"/>
                <a:cs typeface="Calibri"/>
                <a:sym typeface="Calibri"/>
              </a:rPr>
              <a:t>Manufactura de una bebida gasificada.</a:t>
            </a:r>
            <a:endParaRPr sz="1600" dirty="0"/>
          </a:p>
          <a:p>
            <a:pPr marL="630238" marR="0" lvl="0" rtl="0">
              <a:spcBef>
                <a:spcPts val="0"/>
              </a:spcBef>
              <a:spcAft>
                <a:spcPts val="0"/>
              </a:spcAft>
              <a:buClr>
                <a:srgbClr val="3F3F3F"/>
              </a:buClr>
              <a:buSzPts val="1600"/>
              <a:tabLst>
                <a:tab pos="620713" algn="l"/>
              </a:tabLst>
            </a:pPr>
            <a:endParaRPr lang="es-PE" sz="1600" dirty="0">
              <a:solidFill>
                <a:srgbClr val="3F3F3F"/>
              </a:solidFill>
              <a:latin typeface="Calibri"/>
              <a:ea typeface="Calibri"/>
              <a:cs typeface="Calibri"/>
              <a:sym typeface="Calibri"/>
            </a:endParaRPr>
          </a:p>
          <a:p>
            <a:pPr marL="630238" marR="0" lvl="0" rtl="0">
              <a:spcBef>
                <a:spcPts val="0"/>
              </a:spcBef>
              <a:spcAft>
                <a:spcPts val="0"/>
              </a:spcAft>
              <a:buClr>
                <a:srgbClr val="3F3F3F"/>
              </a:buClr>
              <a:buSzPts val="1600"/>
              <a:tabLst>
                <a:tab pos="620713" algn="l"/>
              </a:tabLst>
            </a:pPr>
            <a:r>
              <a:rPr lang="es-PE" sz="1600" dirty="0">
                <a:solidFill>
                  <a:srgbClr val="3F3F3F"/>
                </a:solidFill>
                <a:latin typeface="Calibri"/>
                <a:ea typeface="Calibri"/>
                <a:cs typeface="Calibri"/>
                <a:sym typeface="Calibri"/>
              </a:rPr>
              <a:t>Tercerización de servicio de mesa de ayuda.</a:t>
            </a:r>
            <a:endParaRPr sz="1600" dirty="0"/>
          </a:p>
          <a:p>
            <a:pPr marL="630238" marR="0" lvl="0" rtl="0">
              <a:spcBef>
                <a:spcPts val="0"/>
              </a:spcBef>
              <a:spcAft>
                <a:spcPts val="0"/>
              </a:spcAft>
              <a:buClr>
                <a:srgbClr val="3F3F3F"/>
              </a:buClr>
              <a:buSzPts val="1600"/>
              <a:tabLst>
                <a:tab pos="620713" algn="l"/>
              </a:tabLst>
            </a:pPr>
            <a:endParaRPr lang="es-PE" sz="1600" dirty="0">
              <a:solidFill>
                <a:srgbClr val="3F3F3F"/>
              </a:solidFill>
              <a:latin typeface="Calibri"/>
              <a:ea typeface="Calibri"/>
              <a:cs typeface="Calibri"/>
              <a:sym typeface="Calibri"/>
            </a:endParaRPr>
          </a:p>
          <a:p>
            <a:pPr marL="630238" marR="0" lvl="0" rtl="0">
              <a:spcBef>
                <a:spcPts val="0"/>
              </a:spcBef>
              <a:spcAft>
                <a:spcPts val="0"/>
              </a:spcAft>
              <a:buClr>
                <a:srgbClr val="3F3F3F"/>
              </a:buClr>
              <a:buSzPts val="1600"/>
              <a:tabLst>
                <a:tab pos="620713" algn="l"/>
              </a:tabLst>
            </a:pPr>
            <a:r>
              <a:rPr lang="es-PE" sz="1600" dirty="0">
                <a:solidFill>
                  <a:srgbClr val="3F3F3F"/>
                </a:solidFill>
                <a:latin typeface="Calibri"/>
                <a:ea typeface="Calibri"/>
                <a:cs typeface="Calibri"/>
                <a:sym typeface="Calibri"/>
              </a:rPr>
              <a:t>Mantenimiento correctivo de </a:t>
            </a:r>
          </a:p>
          <a:p>
            <a:pPr marL="630238" marR="0" lvl="0" rtl="0">
              <a:spcBef>
                <a:spcPts val="0"/>
              </a:spcBef>
              <a:spcAft>
                <a:spcPts val="0"/>
              </a:spcAft>
              <a:buClr>
                <a:srgbClr val="3F3F3F"/>
              </a:buClr>
              <a:buSzPts val="1600"/>
              <a:tabLst>
                <a:tab pos="620713" algn="l"/>
              </a:tabLst>
            </a:pPr>
            <a:r>
              <a:rPr lang="es-PE" sz="1600" dirty="0">
                <a:solidFill>
                  <a:srgbClr val="3F3F3F"/>
                </a:solidFill>
                <a:latin typeface="Calibri"/>
                <a:ea typeface="Calibri"/>
                <a:cs typeface="Calibri"/>
                <a:sym typeface="Calibri"/>
              </a:rPr>
              <a:t>maquinaria.</a:t>
            </a:r>
            <a:endParaRPr sz="1600" dirty="0"/>
          </a:p>
          <a:p>
            <a:pPr marL="630238" marR="0" lvl="0" rtl="0">
              <a:spcBef>
                <a:spcPts val="0"/>
              </a:spcBef>
              <a:spcAft>
                <a:spcPts val="0"/>
              </a:spcAft>
              <a:buClr>
                <a:srgbClr val="3F3F3F"/>
              </a:buClr>
              <a:buSzPts val="1600"/>
              <a:tabLst>
                <a:tab pos="620713" algn="l"/>
              </a:tabLst>
            </a:pPr>
            <a:endParaRPr lang="es-PE" sz="1600" dirty="0">
              <a:solidFill>
                <a:srgbClr val="3F3F3F"/>
              </a:solidFill>
              <a:latin typeface="Calibri"/>
              <a:ea typeface="Calibri"/>
              <a:cs typeface="Calibri"/>
              <a:sym typeface="Calibri"/>
            </a:endParaRPr>
          </a:p>
          <a:p>
            <a:pPr marL="630238" marR="0" lvl="0" rtl="0">
              <a:spcBef>
                <a:spcPts val="0"/>
              </a:spcBef>
              <a:spcAft>
                <a:spcPts val="0"/>
              </a:spcAft>
              <a:buClr>
                <a:srgbClr val="3F3F3F"/>
              </a:buClr>
              <a:buSzPts val="1600"/>
              <a:tabLst>
                <a:tab pos="620713" algn="l"/>
              </a:tabLst>
            </a:pPr>
            <a:r>
              <a:rPr lang="es-PE" sz="1600" dirty="0">
                <a:solidFill>
                  <a:srgbClr val="3F3F3F"/>
                </a:solidFill>
                <a:latin typeface="Calibri"/>
                <a:ea typeface="Calibri"/>
                <a:cs typeface="Calibri"/>
                <a:sym typeface="Calibri"/>
              </a:rPr>
              <a:t>Construcción de una biblioteca rural.</a:t>
            </a:r>
            <a:endParaRPr sz="1600" dirty="0">
              <a:solidFill>
                <a:schemeClr val="dk1"/>
              </a:solidFill>
              <a:latin typeface="Calibri"/>
              <a:ea typeface="Calibri"/>
              <a:cs typeface="Calibri"/>
              <a:sym typeface="Calibri"/>
            </a:endParaRPr>
          </a:p>
        </p:txBody>
      </p:sp>
      <p:sp>
        <p:nvSpPr>
          <p:cNvPr id="7" name="Google Shape;302;p22">
            <a:extLst>
              <a:ext uri="{FF2B5EF4-FFF2-40B4-BE49-F238E27FC236}">
                <a16:creationId xmlns:a16="http://schemas.microsoft.com/office/drawing/2014/main" id="{9081AFCC-CE2B-17FA-E568-55B5B7043D24}"/>
              </a:ext>
            </a:extLst>
          </p:cNvPr>
          <p:cNvSpPr/>
          <p:nvPr/>
        </p:nvSpPr>
        <p:spPr>
          <a:xfrm>
            <a:off x="421144" y="1386409"/>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01B1C3"/>
                </a:solidFill>
                <a:latin typeface="Calibri"/>
                <a:ea typeface="Calibri"/>
                <a:cs typeface="Calibri"/>
                <a:sym typeface="Calibri"/>
              </a:rPr>
              <a:t>01</a:t>
            </a:r>
            <a:endParaRPr sz="2400" b="1" dirty="0">
              <a:solidFill>
                <a:srgbClr val="01B1C3"/>
              </a:solidFill>
              <a:latin typeface="Calibri"/>
              <a:ea typeface="Calibri"/>
              <a:cs typeface="Calibri"/>
              <a:sym typeface="Calibri"/>
            </a:endParaRPr>
          </a:p>
        </p:txBody>
      </p:sp>
      <p:cxnSp>
        <p:nvCxnSpPr>
          <p:cNvPr id="8" name="Google Shape;303;p22">
            <a:extLst>
              <a:ext uri="{FF2B5EF4-FFF2-40B4-BE49-F238E27FC236}">
                <a16:creationId xmlns:a16="http://schemas.microsoft.com/office/drawing/2014/main" id="{97054218-B215-5683-CDF0-EB91B6649849}"/>
              </a:ext>
            </a:extLst>
          </p:cNvPr>
          <p:cNvCxnSpPr>
            <a:cxnSpLocks/>
            <a:stCxn id="10" idx="4"/>
          </p:cNvCxnSpPr>
          <p:nvPr/>
        </p:nvCxnSpPr>
        <p:spPr>
          <a:xfrm>
            <a:off x="977169" y="1630706"/>
            <a:ext cx="0" cy="2625865"/>
          </a:xfrm>
          <a:prstGeom prst="straightConnector1">
            <a:avLst/>
          </a:prstGeom>
          <a:noFill/>
          <a:ln w="12700" cap="flat" cmpd="sng">
            <a:solidFill>
              <a:srgbClr val="01B1C3"/>
            </a:solidFill>
            <a:prstDash val="solid"/>
            <a:round/>
            <a:headEnd type="none" w="sm" len="sm"/>
            <a:tailEnd type="none" w="sm" len="sm"/>
          </a:ln>
        </p:spPr>
      </p:cxnSp>
      <p:grpSp>
        <p:nvGrpSpPr>
          <p:cNvPr id="9" name="Google Shape;308;p22">
            <a:extLst>
              <a:ext uri="{FF2B5EF4-FFF2-40B4-BE49-F238E27FC236}">
                <a16:creationId xmlns:a16="http://schemas.microsoft.com/office/drawing/2014/main" id="{3BC2FF43-7DB8-90B6-0837-16E6333E26D3}"/>
              </a:ext>
            </a:extLst>
          </p:cNvPr>
          <p:cNvGrpSpPr/>
          <p:nvPr/>
        </p:nvGrpSpPr>
        <p:grpSpPr>
          <a:xfrm>
            <a:off x="906773" y="1490448"/>
            <a:ext cx="140792" cy="140258"/>
            <a:chOff x="3427964" y="2244682"/>
            <a:chExt cx="225891" cy="225034"/>
          </a:xfrm>
        </p:grpSpPr>
        <p:sp>
          <p:nvSpPr>
            <p:cNvPr id="10" name="Google Shape;309;p22">
              <a:extLst>
                <a:ext uri="{FF2B5EF4-FFF2-40B4-BE49-F238E27FC236}">
                  <a16:creationId xmlns:a16="http://schemas.microsoft.com/office/drawing/2014/main" id="{3919589E-0526-28A7-B3A5-FCA0476AF6B1}"/>
                </a:ext>
              </a:extLst>
            </p:cNvPr>
            <p:cNvSpPr/>
            <p:nvPr/>
          </p:nvSpPr>
          <p:spPr>
            <a:xfrm>
              <a:off x="3427964" y="2244682"/>
              <a:ext cx="225891" cy="225034"/>
            </a:xfrm>
            <a:prstGeom prst="ellipse">
              <a:avLst/>
            </a:prstGeom>
            <a:solidFill>
              <a:schemeClr val="lt1"/>
            </a:solidFill>
            <a:ln w="19050" cap="flat" cmpd="sng">
              <a:solidFill>
                <a:srgbClr val="01B1C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 name="Google Shape;310;p22">
              <a:extLst>
                <a:ext uri="{FF2B5EF4-FFF2-40B4-BE49-F238E27FC236}">
                  <a16:creationId xmlns:a16="http://schemas.microsoft.com/office/drawing/2014/main" id="{27CB9874-DA9A-8234-7DBA-0DA86990D0AE}"/>
                </a:ext>
              </a:extLst>
            </p:cNvPr>
            <p:cNvSpPr/>
            <p:nvPr/>
          </p:nvSpPr>
          <p:spPr>
            <a:xfrm>
              <a:off x="3482167" y="2298680"/>
              <a:ext cx="117483" cy="117037"/>
            </a:xfrm>
            <a:prstGeom prst="ellipse">
              <a:avLst/>
            </a:prstGeom>
            <a:solidFill>
              <a:srgbClr val="01B1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3" name="Google Shape;302;p22">
            <a:extLst>
              <a:ext uri="{FF2B5EF4-FFF2-40B4-BE49-F238E27FC236}">
                <a16:creationId xmlns:a16="http://schemas.microsoft.com/office/drawing/2014/main" id="{9C5B1672-EAFD-37B3-2A5C-CAF46BD2F00F}"/>
              </a:ext>
            </a:extLst>
          </p:cNvPr>
          <p:cNvSpPr/>
          <p:nvPr/>
        </p:nvSpPr>
        <p:spPr>
          <a:xfrm>
            <a:off x="421144" y="2106343"/>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01B1C3"/>
                </a:solidFill>
                <a:latin typeface="Calibri"/>
                <a:ea typeface="Calibri"/>
                <a:cs typeface="Calibri"/>
                <a:sym typeface="Calibri"/>
              </a:rPr>
              <a:t>02</a:t>
            </a:r>
            <a:endParaRPr sz="2400" b="1" dirty="0">
              <a:solidFill>
                <a:srgbClr val="01B1C3"/>
              </a:solidFill>
              <a:latin typeface="Calibri"/>
              <a:ea typeface="Calibri"/>
              <a:cs typeface="Calibri"/>
              <a:sym typeface="Calibri"/>
            </a:endParaRPr>
          </a:p>
        </p:txBody>
      </p:sp>
      <p:grpSp>
        <p:nvGrpSpPr>
          <p:cNvPr id="14" name="Google Shape;308;p22">
            <a:extLst>
              <a:ext uri="{FF2B5EF4-FFF2-40B4-BE49-F238E27FC236}">
                <a16:creationId xmlns:a16="http://schemas.microsoft.com/office/drawing/2014/main" id="{D186B8E6-C839-8732-2341-0186E8078851}"/>
              </a:ext>
            </a:extLst>
          </p:cNvPr>
          <p:cNvGrpSpPr/>
          <p:nvPr/>
        </p:nvGrpSpPr>
        <p:grpSpPr>
          <a:xfrm>
            <a:off x="906773" y="2210382"/>
            <a:ext cx="140792" cy="140258"/>
            <a:chOff x="3427964" y="2244682"/>
            <a:chExt cx="225891" cy="225034"/>
          </a:xfrm>
        </p:grpSpPr>
        <p:sp>
          <p:nvSpPr>
            <p:cNvPr id="15" name="Google Shape;309;p22">
              <a:extLst>
                <a:ext uri="{FF2B5EF4-FFF2-40B4-BE49-F238E27FC236}">
                  <a16:creationId xmlns:a16="http://schemas.microsoft.com/office/drawing/2014/main" id="{FAAC03D8-7228-7D94-BCAB-6659C1E49C32}"/>
                </a:ext>
              </a:extLst>
            </p:cNvPr>
            <p:cNvSpPr/>
            <p:nvPr/>
          </p:nvSpPr>
          <p:spPr>
            <a:xfrm>
              <a:off x="3427964" y="2244682"/>
              <a:ext cx="225891" cy="225034"/>
            </a:xfrm>
            <a:prstGeom prst="ellipse">
              <a:avLst/>
            </a:prstGeom>
            <a:solidFill>
              <a:schemeClr val="lt1"/>
            </a:solidFill>
            <a:ln w="19050" cap="flat" cmpd="sng">
              <a:solidFill>
                <a:srgbClr val="01B1C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 name="Google Shape;310;p22">
              <a:extLst>
                <a:ext uri="{FF2B5EF4-FFF2-40B4-BE49-F238E27FC236}">
                  <a16:creationId xmlns:a16="http://schemas.microsoft.com/office/drawing/2014/main" id="{CA3A5444-DF03-0244-4395-EE319F104F4E}"/>
                </a:ext>
              </a:extLst>
            </p:cNvPr>
            <p:cNvSpPr/>
            <p:nvPr/>
          </p:nvSpPr>
          <p:spPr>
            <a:xfrm>
              <a:off x="3482167" y="2298680"/>
              <a:ext cx="117483" cy="117037"/>
            </a:xfrm>
            <a:prstGeom prst="ellipse">
              <a:avLst/>
            </a:prstGeom>
            <a:solidFill>
              <a:srgbClr val="01B1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7" name="Google Shape;302;p22">
            <a:extLst>
              <a:ext uri="{FF2B5EF4-FFF2-40B4-BE49-F238E27FC236}">
                <a16:creationId xmlns:a16="http://schemas.microsoft.com/office/drawing/2014/main" id="{711006E9-F58B-A43F-4972-386991437617}"/>
              </a:ext>
            </a:extLst>
          </p:cNvPr>
          <p:cNvSpPr/>
          <p:nvPr/>
        </p:nvSpPr>
        <p:spPr>
          <a:xfrm>
            <a:off x="421144" y="2586299"/>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01B1C3"/>
                </a:solidFill>
                <a:latin typeface="Calibri"/>
                <a:ea typeface="Calibri"/>
                <a:cs typeface="Calibri"/>
                <a:sym typeface="Calibri"/>
              </a:rPr>
              <a:t>03</a:t>
            </a:r>
            <a:endParaRPr sz="2400" b="1" dirty="0">
              <a:solidFill>
                <a:srgbClr val="01B1C3"/>
              </a:solidFill>
              <a:latin typeface="Calibri"/>
              <a:ea typeface="Calibri"/>
              <a:cs typeface="Calibri"/>
              <a:sym typeface="Calibri"/>
            </a:endParaRPr>
          </a:p>
        </p:txBody>
      </p:sp>
      <p:grpSp>
        <p:nvGrpSpPr>
          <p:cNvPr id="18" name="Google Shape;308;p22">
            <a:extLst>
              <a:ext uri="{FF2B5EF4-FFF2-40B4-BE49-F238E27FC236}">
                <a16:creationId xmlns:a16="http://schemas.microsoft.com/office/drawing/2014/main" id="{DE5C6EFF-5B46-7C4A-1CEF-EC0E5795DEBA}"/>
              </a:ext>
            </a:extLst>
          </p:cNvPr>
          <p:cNvGrpSpPr/>
          <p:nvPr/>
        </p:nvGrpSpPr>
        <p:grpSpPr>
          <a:xfrm>
            <a:off x="906773" y="2690338"/>
            <a:ext cx="140792" cy="140258"/>
            <a:chOff x="3427964" y="2244682"/>
            <a:chExt cx="225891" cy="225034"/>
          </a:xfrm>
        </p:grpSpPr>
        <p:sp>
          <p:nvSpPr>
            <p:cNvPr id="19" name="Google Shape;309;p22">
              <a:extLst>
                <a:ext uri="{FF2B5EF4-FFF2-40B4-BE49-F238E27FC236}">
                  <a16:creationId xmlns:a16="http://schemas.microsoft.com/office/drawing/2014/main" id="{8AF0A9D2-C6DE-1F16-8888-58F6BFD7534F}"/>
                </a:ext>
              </a:extLst>
            </p:cNvPr>
            <p:cNvSpPr/>
            <p:nvPr/>
          </p:nvSpPr>
          <p:spPr>
            <a:xfrm>
              <a:off x="3427964" y="2244682"/>
              <a:ext cx="225891" cy="225034"/>
            </a:xfrm>
            <a:prstGeom prst="ellipse">
              <a:avLst/>
            </a:prstGeom>
            <a:solidFill>
              <a:schemeClr val="lt1"/>
            </a:solidFill>
            <a:ln w="19050" cap="flat" cmpd="sng">
              <a:solidFill>
                <a:srgbClr val="01B1C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 name="Google Shape;310;p22">
              <a:extLst>
                <a:ext uri="{FF2B5EF4-FFF2-40B4-BE49-F238E27FC236}">
                  <a16:creationId xmlns:a16="http://schemas.microsoft.com/office/drawing/2014/main" id="{EED6EA2A-D3F1-42E3-FFBE-287ED2C7074B}"/>
                </a:ext>
              </a:extLst>
            </p:cNvPr>
            <p:cNvSpPr/>
            <p:nvPr/>
          </p:nvSpPr>
          <p:spPr>
            <a:xfrm>
              <a:off x="3482167" y="2298680"/>
              <a:ext cx="117483" cy="117037"/>
            </a:xfrm>
            <a:prstGeom prst="ellipse">
              <a:avLst/>
            </a:prstGeom>
            <a:solidFill>
              <a:srgbClr val="01B1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1" name="Google Shape;302;p22">
            <a:extLst>
              <a:ext uri="{FF2B5EF4-FFF2-40B4-BE49-F238E27FC236}">
                <a16:creationId xmlns:a16="http://schemas.microsoft.com/office/drawing/2014/main" id="{C19DAE03-4C74-E288-84F8-B765EA72D2FE}"/>
              </a:ext>
            </a:extLst>
          </p:cNvPr>
          <p:cNvSpPr/>
          <p:nvPr/>
        </p:nvSpPr>
        <p:spPr>
          <a:xfrm>
            <a:off x="421144" y="3314509"/>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01B1C3"/>
                </a:solidFill>
                <a:latin typeface="Calibri"/>
                <a:ea typeface="Calibri"/>
                <a:cs typeface="Calibri"/>
                <a:sym typeface="Calibri"/>
              </a:rPr>
              <a:t>04</a:t>
            </a:r>
            <a:endParaRPr sz="2400" b="1" dirty="0">
              <a:solidFill>
                <a:srgbClr val="01B1C3"/>
              </a:solidFill>
              <a:latin typeface="Calibri"/>
              <a:ea typeface="Calibri"/>
              <a:cs typeface="Calibri"/>
              <a:sym typeface="Calibri"/>
            </a:endParaRPr>
          </a:p>
        </p:txBody>
      </p:sp>
      <p:grpSp>
        <p:nvGrpSpPr>
          <p:cNvPr id="22" name="Google Shape;308;p22">
            <a:extLst>
              <a:ext uri="{FF2B5EF4-FFF2-40B4-BE49-F238E27FC236}">
                <a16:creationId xmlns:a16="http://schemas.microsoft.com/office/drawing/2014/main" id="{08D8BA30-761C-77E7-7C36-09A477007164}"/>
              </a:ext>
            </a:extLst>
          </p:cNvPr>
          <p:cNvGrpSpPr/>
          <p:nvPr/>
        </p:nvGrpSpPr>
        <p:grpSpPr>
          <a:xfrm>
            <a:off x="906773" y="3418548"/>
            <a:ext cx="140792" cy="140258"/>
            <a:chOff x="3427964" y="2244682"/>
            <a:chExt cx="225891" cy="225034"/>
          </a:xfrm>
        </p:grpSpPr>
        <p:sp>
          <p:nvSpPr>
            <p:cNvPr id="23" name="Google Shape;309;p22">
              <a:extLst>
                <a:ext uri="{FF2B5EF4-FFF2-40B4-BE49-F238E27FC236}">
                  <a16:creationId xmlns:a16="http://schemas.microsoft.com/office/drawing/2014/main" id="{40E8AAB0-424B-C1D7-46B4-572B35CED8BC}"/>
                </a:ext>
              </a:extLst>
            </p:cNvPr>
            <p:cNvSpPr/>
            <p:nvPr/>
          </p:nvSpPr>
          <p:spPr>
            <a:xfrm>
              <a:off x="3427964" y="2244682"/>
              <a:ext cx="225891" cy="225034"/>
            </a:xfrm>
            <a:prstGeom prst="ellipse">
              <a:avLst/>
            </a:prstGeom>
            <a:solidFill>
              <a:schemeClr val="lt1"/>
            </a:solidFill>
            <a:ln w="19050" cap="flat" cmpd="sng">
              <a:solidFill>
                <a:srgbClr val="01B1C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 name="Google Shape;310;p22">
              <a:extLst>
                <a:ext uri="{FF2B5EF4-FFF2-40B4-BE49-F238E27FC236}">
                  <a16:creationId xmlns:a16="http://schemas.microsoft.com/office/drawing/2014/main" id="{B68C5A27-15F7-5D01-E61B-8971E67EB3EF}"/>
                </a:ext>
              </a:extLst>
            </p:cNvPr>
            <p:cNvSpPr/>
            <p:nvPr/>
          </p:nvSpPr>
          <p:spPr>
            <a:xfrm>
              <a:off x="3482167" y="2298680"/>
              <a:ext cx="117483" cy="117037"/>
            </a:xfrm>
            <a:prstGeom prst="ellipse">
              <a:avLst/>
            </a:prstGeom>
            <a:solidFill>
              <a:srgbClr val="01B1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5" name="Google Shape;302;p22">
            <a:extLst>
              <a:ext uri="{FF2B5EF4-FFF2-40B4-BE49-F238E27FC236}">
                <a16:creationId xmlns:a16="http://schemas.microsoft.com/office/drawing/2014/main" id="{42B61265-CFF9-71FC-8F44-7E7A7E2ABADB}"/>
              </a:ext>
            </a:extLst>
          </p:cNvPr>
          <p:cNvSpPr/>
          <p:nvPr/>
        </p:nvSpPr>
        <p:spPr>
          <a:xfrm>
            <a:off x="421144" y="4071682"/>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01B1C3"/>
                </a:solidFill>
                <a:latin typeface="Calibri"/>
                <a:ea typeface="Calibri"/>
                <a:cs typeface="Calibri"/>
                <a:sym typeface="Calibri"/>
              </a:rPr>
              <a:t>05</a:t>
            </a:r>
            <a:endParaRPr sz="2400" b="1" dirty="0">
              <a:solidFill>
                <a:srgbClr val="01B1C3"/>
              </a:solidFill>
              <a:latin typeface="Calibri"/>
              <a:ea typeface="Calibri"/>
              <a:cs typeface="Calibri"/>
              <a:sym typeface="Calibri"/>
            </a:endParaRPr>
          </a:p>
        </p:txBody>
      </p:sp>
      <p:grpSp>
        <p:nvGrpSpPr>
          <p:cNvPr id="26" name="Google Shape;308;p22">
            <a:extLst>
              <a:ext uri="{FF2B5EF4-FFF2-40B4-BE49-F238E27FC236}">
                <a16:creationId xmlns:a16="http://schemas.microsoft.com/office/drawing/2014/main" id="{5B8ABBA9-3C5B-D22E-9B84-2356237BF246}"/>
              </a:ext>
            </a:extLst>
          </p:cNvPr>
          <p:cNvGrpSpPr/>
          <p:nvPr/>
        </p:nvGrpSpPr>
        <p:grpSpPr>
          <a:xfrm>
            <a:off x="906773" y="4175721"/>
            <a:ext cx="140792" cy="140258"/>
            <a:chOff x="3427964" y="2244682"/>
            <a:chExt cx="225891" cy="225034"/>
          </a:xfrm>
        </p:grpSpPr>
        <p:sp>
          <p:nvSpPr>
            <p:cNvPr id="27" name="Google Shape;309;p22">
              <a:extLst>
                <a:ext uri="{FF2B5EF4-FFF2-40B4-BE49-F238E27FC236}">
                  <a16:creationId xmlns:a16="http://schemas.microsoft.com/office/drawing/2014/main" id="{1B1C9700-81EF-70C0-68D5-95A9B949F311}"/>
                </a:ext>
              </a:extLst>
            </p:cNvPr>
            <p:cNvSpPr/>
            <p:nvPr/>
          </p:nvSpPr>
          <p:spPr>
            <a:xfrm>
              <a:off x="3427964" y="2244682"/>
              <a:ext cx="225891" cy="225034"/>
            </a:xfrm>
            <a:prstGeom prst="ellipse">
              <a:avLst/>
            </a:prstGeom>
            <a:solidFill>
              <a:schemeClr val="lt1"/>
            </a:solidFill>
            <a:ln w="19050" cap="flat" cmpd="sng">
              <a:solidFill>
                <a:srgbClr val="01B1C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 name="Google Shape;310;p22">
              <a:extLst>
                <a:ext uri="{FF2B5EF4-FFF2-40B4-BE49-F238E27FC236}">
                  <a16:creationId xmlns:a16="http://schemas.microsoft.com/office/drawing/2014/main" id="{DD021E52-810D-B5D2-8452-1FD52A2BBCD1}"/>
                </a:ext>
              </a:extLst>
            </p:cNvPr>
            <p:cNvSpPr/>
            <p:nvPr/>
          </p:nvSpPr>
          <p:spPr>
            <a:xfrm>
              <a:off x="3482167" y="2298680"/>
              <a:ext cx="117483" cy="117037"/>
            </a:xfrm>
            <a:prstGeom prst="ellipse">
              <a:avLst/>
            </a:prstGeom>
            <a:solidFill>
              <a:srgbClr val="01B1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30" name="Imagen 29">
            <a:extLst>
              <a:ext uri="{FF2B5EF4-FFF2-40B4-BE49-F238E27FC236}">
                <a16:creationId xmlns:a16="http://schemas.microsoft.com/office/drawing/2014/main" id="{AFFB78E4-A389-77CD-F222-987B5B83F55D}"/>
              </a:ext>
            </a:extLst>
          </p:cNvPr>
          <p:cNvPicPr>
            <a:picLocks noChangeAspect="1"/>
          </p:cNvPicPr>
          <p:nvPr/>
        </p:nvPicPr>
        <p:blipFill>
          <a:blip r:embed="rId2" cstate="print">
            <a:extLst>
              <a:ext uri="{28A0092B-C50C-407E-A947-70E740481C1C}">
                <a14:useLocalDpi xmlns:a14="http://schemas.microsoft.com/office/drawing/2010/main"/>
              </a:ext>
            </a:extLst>
          </a:blip>
          <a:srcRect/>
          <a:stretch/>
        </p:blipFill>
        <p:spPr>
          <a:xfrm>
            <a:off x="5349666" y="729673"/>
            <a:ext cx="3008120" cy="4504315"/>
          </a:xfrm>
          <a:prstGeom prst="rect">
            <a:avLst/>
          </a:prstGeom>
        </p:spPr>
      </p:pic>
    </p:spTree>
    <p:extLst>
      <p:ext uri="{BB962C8B-B14F-4D97-AF65-F5344CB8AC3E}">
        <p14:creationId xmlns:p14="http://schemas.microsoft.com/office/powerpoint/2010/main" val="36871408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pic>
        <p:nvPicPr>
          <p:cNvPr id="281" name="Google Shape;281;p21"/>
          <p:cNvPicPr preferRelativeResize="0"/>
          <p:nvPr/>
        </p:nvPicPr>
        <p:blipFill rotWithShape="1">
          <a:blip r:embed="rId3">
            <a:alphaModFix/>
          </a:blip>
          <a:srcRect/>
          <a:stretch/>
        </p:blipFill>
        <p:spPr>
          <a:xfrm>
            <a:off x="689318" y="1791435"/>
            <a:ext cx="3769159" cy="2132130"/>
          </a:xfrm>
          <a:prstGeom prst="rect">
            <a:avLst/>
          </a:prstGeom>
          <a:noFill/>
          <a:ln>
            <a:noFill/>
          </a:ln>
        </p:spPr>
      </p:pic>
      <p:pic>
        <p:nvPicPr>
          <p:cNvPr id="282" name="Google Shape;282;p21"/>
          <p:cNvPicPr preferRelativeResize="0"/>
          <p:nvPr/>
        </p:nvPicPr>
        <p:blipFill rotWithShape="1">
          <a:blip r:embed="rId4">
            <a:alphaModFix/>
          </a:blip>
          <a:srcRect/>
          <a:stretch/>
        </p:blipFill>
        <p:spPr>
          <a:xfrm>
            <a:off x="4458477" y="1726440"/>
            <a:ext cx="4181371" cy="2607831"/>
          </a:xfrm>
          <a:prstGeom prst="rect">
            <a:avLst/>
          </a:prstGeom>
          <a:noFill/>
          <a:ln>
            <a:noFill/>
          </a:ln>
        </p:spPr>
      </p:pic>
      <p:sp>
        <p:nvSpPr>
          <p:cNvPr id="283" name="Google Shape;283;p21"/>
          <p:cNvSpPr/>
          <p:nvPr/>
        </p:nvSpPr>
        <p:spPr>
          <a:xfrm>
            <a:off x="503238" y="877888"/>
            <a:ext cx="4540578" cy="276999"/>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PE" b="1" dirty="0">
                <a:latin typeface="Calibri"/>
                <a:ea typeface="Calibri"/>
                <a:cs typeface="Calibri"/>
                <a:sym typeface="Calibri"/>
              </a:rPr>
              <a:t>EJEMPLOS DE OPERACIONES</a:t>
            </a:r>
            <a:endParaRPr lang="es-PE" sz="1600" dirty="0"/>
          </a:p>
        </p:txBody>
      </p:sp>
      <p:sp>
        <p:nvSpPr>
          <p:cNvPr id="4" name="Rectangle 5">
            <a:extLst>
              <a:ext uri="{FF2B5EF4-FFF2-40B4-BE49-F238E27FC236}">
                <a16:creationId xmlns:a16="http://schemas.microsoft.com/office/drawing/2014/main" id="{46669E5F-171B-CA70-04BF-22423029718D}"/>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DIFERENCIA ENTRE PROYECTO Y TRABAJO OPERATIVO</a:t>
            </a:r>
            <a:endParaRPr lang="es-PE" sz="1000" dirty="0">
              <a:solidFill>
                <a:schemeClr val="bg1">
                  <a:lumMod val="65000"/>
                </a:schemeClr>
              </a:solidFill>
              <a:latin typeface="Calibri" charset="0"/>
              <a:cs typeface="Calibri"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4" y="3169974"/>
            <a:ext cx="6520497"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panose="020B0503030202060203" pitchFamily="34" charset="77"/>
                <a:sym typeface="Calibri"/>
              </a:rPr>
              <a:t>CRITERIOS DE ÉXITO Y POR QUÉ </a:t>
            </a:r>
            <a:r>
              <a:rPr lang="es-PE" sz="2800" b="1" dirty="0">
                <a:solidFill>
                  <a:schemeClr val="bg1"/>
                </a:solidFill>
                <a:latin typeface="Graphik Bold" panose="020B0503030202060203" pitchFamily="34" charset="77"/>
                <a:sym typeface="Calibri"/>
              </a:rPr>
              <a:t>FRACASAN LOS PROYECTOS</a:t>
            </a:r>
            <a:endParaRPr lang="es-PE"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28084232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pic>
        <p:nvPicPr>
          <p:cNvPr id="297" name="Google Shape;297;p23"/>
          <p:cNvPicPr preferRelativeResize="0"/>
          <p:nvPr/>
        </p:nvPicPr>
        <p:blipFill rotWithShape="1">
          <a:blip r:embed="rId3">
            <a:alphaModFix/>
          </a:blip>
          <a:srcRect/>
          <a:stretch/>
        </p:blipFill>
        <p:spPr>
          <a:xfrm>
            <a:off x="863600" y="1293715"/>
            <a:ext cx="7371558" cy="943559"/>
          </a:xfrm>
          <a:prstGeom prst="rect">
            <a:avLst/>
          </a:prstGeom>
          <a:noFill/>
          <a:ln>
            <a:noFill/>
          </a:ln>
          <a:effectLst/>
        </p:spPr>
      </p:pic>
      <p:pic>
        <p:nvPicPr>
          <p:cNvPr id="298" name="Google Shape;298;p23"/>
          <p:cNvPicPr preferRelativeResize="0"/>
          <p:nvPr/>
        </p:nvPicPr>
        <p:blipFill rotWithShape="1">
          <a:blip r:embed="rId4">
            <a:alphaModFix/>
            <a:extLst>
              <a:ext uri="{BEBA8EAE-BF5A-486C-A8C5-ECC9F3942E4B}">
                <a14:imgProps xmlns:a14="http://schemas.microsoft.com/office/drawing/2010/main">
                  <a14:imgLayer r:embed="rId5">
                    <a14:imgEffect>
                      <a14:sharpenSoften amount="25000"/>
                    </a14:imgEffect>
                  </a14:imgLayer>
                </a14:imgProps>
              </a:ext>
            </a:extLst>
          </a:blip>
          <a:srcRect/>
          <a:stretch/>
        </p:blipFill>
        <p:spPr>
          <a:xfrm>
            <a:off x="863600" y="3172871"/>
            <a:ext cx="7371558" cy="1122272"/>
          </a:xfrm>
          <a:prstGeom prst="rect">
            <a:avLst/>
          </a:prstGeom>
          <a:noFill/>
          <a:ln>
            <a:noFill/>
          </a:ln>
          <a:effectLst/>
        </p:spPr>
      </p:pic>
      <p:pic>
        <p:nvPicPr>
          <p:cNvPr id="299" name="Google Shape;299;p23"/>
          <p:cNvPicPr preferRelativeResize="0"/>
          <p:nvPr/>
        </p:nvPicPr>
        <p:blipFill rotWithShape="1">
          <a:blip r:embed="rId6">
            <a:alphaModFix/>
            <a:extLst>
              <a:ext uri="{BEBA8EAE-BF5A-486C-A8C5-ECC9F3942E4B}">
                <a14:imgProps xmlns:a14="http://schemas.microsoft.com/office/drawing/2010/main">
                  <a14:imgLayer r:embed="rId7">
                    <a14:imgEffect>
                      <a14:sharpenSoften amount="25000"/>
                    </a14:imgEffect>
                  </a14:imgLayer>
                </a14:imgProps>
              </a:ext>
            </a:extLst>
          </a:blip>
          <a:srcRect l="1853" t="27722" r="5567" b="36018"/>
          <a:stretch/>
        </p:blipFill>
        <p:spPr>
          <a:xfrm>
            <a:off x="863600" y="2478939"/>
            <a:ext cx="7371558" cy="452267"/>
          </a:xfrm>
          <a:prstGeom prst="rect">
            <a:avLst/>
          </a:prstGeom>
          <a:noFill/>
          <a:ln>
            <a:noFill/>
          </a:ln>
          <a:effectLst/>
        </p:spPr>
      </p:pic>
      <p:sp>
        <p:nvSpPr>
          <p:cNvPr id="2" name="Rectangle 5">
            <a:extLst>
              <a:ext uri="{FF2B5EF4-FFF2-40B4-BE49-F238E27FC236}">
                <a16:creationId xmlns:a16="http://schemas.microsoft.com/office/drawing/2014/main" id="{9E94CDEC-BFFF-1324-932C-1F42CC0E1D6E}"/>
              </a:ext>
            </a:extLst>
          </p:cNvPr>
          <p:cNvSpPr/>
          <p:nvPr/>
        </p:nvSpPr>
        <p:spPr>
          <a:xfrm>
            <a:off x="503237" y="376836"/>
            <a:ext cx="396118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CRITERIOS DE ÉXITO Y POR QUÉ FRACASAN LOS PROYECTOS</a:t>
            </a:r>
            <a:endParaRPr lang="es-PE" sz="1000" dirty="0">
              <a:solidFill>
                <a:schemeClr val="bg1">
                  <a:lumMod val="65000"/>
                </a:schemeClr>
              </a:solidFill>
              <a:latin typeface="Calibri" charset="0"/>
              <a:cs typeface="Calibri"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8" name="Google Shape;308;p24"/>
          <p:cNvSpPr txBox="1"/>
          <p:nvPr/>
        </p:nvSpPr>
        <p:spPr>
          <a:xfrm>
            <a:off x="684213" y="3217070"/>
            <a:ext cx="4688643" cy="187743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PE" sz="2800" b="1" dirty="0">
                <a:solidFill>
                  <a:srgbClr val="EF4639"/>
                </a:solidFill>
                <a:latin typeface="Calibri" panose="020F0502020204030204" pitchFamily="34" charset="0"/>
                <a:ea typeface="Calibri"/>
                <a:cs typeface="Calibri" panose="020F0502020204030204" pitchFamily="34" charset="0"/>
                <a:sym typeface="Calibri"/>
              </a:rPr>
              <a:t>77 % </a:t>
            </a:r>
            <a:r>
              <a:rPr lang="es-PE" sz="1400" dirty="0">
                <a:latin typeface="Calibri" panose="020F0502020204030204" pitchFamily="34" charset="0"/>
                <a:ea typeface="Calibri"/>
                <a:cs typeface="Calibri" panose="020F0502020204030204" pitchFamily="34" charset="0"/>
                <a:sym typeface="Calibri"/>
              </a:rPr>
              <a:t>de proyectos tuvieron </a:t>
            </a:r>
            <a:r>
              <a:rPr lang="es-PE" sz="1400" dirty="0">
                <a:solidFill>
                  <a:srgbClr val="EF4639"/>
                </a:solidFill>
                <a:latin typeface="Calibri" panose="020F0502020204030204" pitchFamily="34" charset="0"/>
                <a:ea typeface="Calibri"/>
                <a:cs typeface="Calibri" panose="020F0502020204030204" pitchFamily="34" charset="0"/>
                <a:sym typeface="Calibri"/>
              </a:rPr>
              <a:t>bajo desempeño</a:t>
            </a:r>
            <a:r>
              <a:rPr lang="es-PE" sz="1400" dirty="0">
                <a:latin typeface="Calibri" panose="020F0502020204030204" pitchFamily="34" charset="0"/>
                <a:ea typeface="Calibri"/>
                <a:cs typeface="Calibri" panose="020F0502020204030204" pitchFamily="34" charset="0"/>
                <a:sym typeface="Calibri"/>
              </a:rPr>
              <a:t>.</a:t>
            </a:r>
            <a:endParaRPr dirty="0">
              <a:latin typeface="Calibri" panose="020F0502020204030204" pitchFamily="34" charset="0"/>
              <a:cs typeface="Calibri" panose="020F0502020204030204" pitchFamily="34" charset="0"/>
            </a:endParaRPr>
          </a:p>
          <a:p>
            <a:pPr marL="0" marR="0" lvl="0" indent="0" algn="l" rtl="0">
              <a:spcBef>
                <a:spcPts val="0"/>
              </a:spcBef>
              <a:spcAft>
                <a:spcPts val="0"/>
              </a:spcAft>
              <a:buNone/>
            </a:pPr>
            <a:r>
              <a:rPr lang="es-PE" sz="2800" b="1" dirty="0">
                <a:solidFill>
                  <a:srgbClr val="EF4639"/>
                </a:solidFill>
                <a:latin typeface="Calibri" panose="020F0502020204030204" pitchFamily="34" charset="0"/>
                <a:ea typeface="Calibri"/>
                <a:cs typeface="Calibri" panose="020F0502020204030204" pitchFamily="34" charset="0"/>
                <a:sym typeface="Calibri"/>
              </a:rPr>
              <a:t>51 % </a:t>
            </a:r>
            <a:r>
              <a:rPr lang="es-PE" sz="1400" dirty="0">
                <a:latin typeface="Calibri" panose="020F0502020204030204" pitchFamily="34" charset="0"/>
                <a:ea typeface="Calibri"/>
                <a:cs typeface="Calibri" panose="020F0502020204030204" pitchFamily="34" charset="0"/>
                <a:sym typeface="Calibri"/>
              </a:rPr>
              <a:t>tuvieron </a:t>
            </a:r>
            <a:r>
              <a:rPr lang="es-PE" sz="1400" dirty="0">
                <a:solidFill>
                  <a:srgbClr val="EF4639"/>
                </a:solidFill>
                <a:latin typeface="Calibri" panose="020F0502020204030204" pitchFamily="34" charset="0"/>
                <a:ea typeface="Calibri"/>
                <a:cs typeface="Calibri" panose="020F0502020204030204" pitchFamily="34" charset="0"/>
                <a:sym typeface="Calibri"/>
              </a:rPr>
              <a:t>demora</a:t>
            </a:r>
            <a:r>
              <a:rPr lang="es-PE" sz="1400" dirty="0">
                <a:latin typeface="Calibri" panose="020F0502020204030204" pitchFamily="34" charset="0"/>
                <a:ea typeface="Calibri"/>
                <a:cs typeface="Calibri" panose="020F0502020204030204" pitchFamily="34" charset="0"/>
                <a:sym typeface="Calibri"/>
              </a:rPr>
              <a:t> en la entrega.</a:t>
            </a:r>
            <a:endParaRPr dirty="0">
              <a:latin typeface="Calibri" panose="020F0502020204030204" pitchFamily="34" charset="0"/>
              <a:cs typeface="Calibri" panose="020F0502020204030204" pitchFamily="34" charset="0"/>
            </a:endParaRPr>
          </a:p>
          <a:p>
            <a:pPr marL="0" marR="0" lvl="0" indent="0" algn="l" rtl="0">
              <a:spcBef>
                <a:spcPts val="0"/>
              </a:spcBef>
              <a:spcAft>
                <a:spcPts val="0"/>
              </a:spcAft>
              <a:buNone/>
            </a:pPr>
            <a:r>
              <a:rPr lang="es-PE" sz="2800" b="1" dirty="0">
                <a:solidFill>
                  <a:srgbClr val="EF4639"/>
                </a:solidFill>
                <a:latin typeface="Calibri" panose="020F0502020204030204" pitchFamily="34" charset="0"/>
                <a:ea typeface="Calibri"/>
                <a:cs typeface="Calibri" panose="020F0502020204030204" pitchFamily="34" charset="0"/>
                <a:sym typeface="Calibri"/>
              </a:rPr>
              <a:t>50 % </a:t>
            </a:r>
            <a:r>
              <a:rPr lang="es-PE" sz="1400" dirty="0">
                <a:latin typeface="Calibri" panose="020F0502020204030204" pitchFamily="34" charset="0"/>
                <a:ea typeface="Calibri"/>
                <a:cs typeface="Calibri" panose="020F0502020204030204" pitchFamily="34" charset="0"/>
                <a:sym typeface="Calibri"/>
              </a:rPr>
              <a:t>tuvieron problemas en la </a:t>
            </a:r>
            <a:r>
              <a:rPr lang="es-PE" sz="1400" dirty="0">
                <a:solidFill>
                  <a:srgbClr val="EF4639"/>
                </a:solidFill>
                <a:latin typeface="Calibri" panose="020F0502020204030204" pitchFamily="34" charset="0"/>
                <a:ea typeface="Calibri"/>
                <a:cs typeface="Calibri" panose="020F0502020204030204" pitchFamily="34" charset="0"/>
                <a:sym typeface="Calibri"/>
              </a:rPr>
              <a:t>estimación</a:t>
            </a:r>
            <a:r>
              <a:rPr lang="es-PE" sz="1400" dirty="0">
                <a:latin typeface="Calibri" panose="020F0502020204030204" pitchFamily="34" charset="0"/>
                <a:ea typeface="Calibri"/>
                <a:cs typeface="Calibri" panose="020F0502020204030204" pitchFamily="34" charset="0"/>
                <a:sym typeface="Calibri"/>
              </a:rPr>
              <a:t>.</a:t>
            </a:r>
            <a:endParaRPr dirty="0">
              <a:latin typeface="Calibri" panose="020F0502020204030204" pitchFamily="34" charset="0"/>
              <a:cs typeface="Calibri" panose="020F0502020204030204" pitchFamily="34" charset="0"/>
            </a:endParaRPr>
          </a:p>
          <a:p>
            <a:pPr marL="0" marR="0" lvl="0" indent="0" algn="l" rtl="0">
              <a:spcBef>
                <a:spcPts val="0"/>
              </a:spcBef>
              <a:spcAft>
                <a:spcPts val="0"/>
              </a:spcAft>
              <a:buNone/>
            </a:pPr>
            <a:r>
              <a:rPr lang="es-PE" sz="2800" b="1" dirty="0">
                <a:solidFill>
                  <a:srgbClr val="EF4639"/>
                </a:solidFill>
                <a:latin typeface="Calibri" panose="020F0502020204030204" pitchFamily="34" charset="0"/>
                <a:ea typeface="Calibri"/>
                <a:cs typeface="Calibri" panose="020F0502020204030204" pitchFamily="34" charset="0"/>
                <a:sym typeface="Calibri"/>
              </a:rPr>
              <a:t>47 % </a:t>
            </a:r>
            <a:r>
              <a:rPr lang="es-PE" sz="1400" dirty="0">
                <a:latin typeface="Calibri" panose="020F0502020204030204" pitchFamily="34" charset="0"/>
                <a:ea typeface="Calibri"/>
                <a:cs typeface="Calibri" panose="020F0502020204030204" pitchFamily="34" charset="0"/>
                <a:sym typeface="Calibri"/>
              </a:rPr>
              <a:t>no gestionaron los </a:t>
            </a:r>
            <a:r>
              <a:rPr lang="es-PE" sz="1400" dirty="0">
                <a:solidFill>
                  <a:srgbClr val="EF4639"/>
                </a:solidFill>
                <a:latin typeface="Calibri" panose="020F0502020204030204" pitchFamily="34" charset="0"/>
                <a:ea typeface="Calibri"/>
                <a:cs typeface="Calibri" panose="020F0502020204030204" pitchFamily="34" charset="0"/>
                <a:sym typeface="Calibri"/>
              </a:rPr>
              <a:t>riesgos</a:t>
            </a:r>
            <a:r>
              <a:rPr lang="es-PE" sz="1400" dirty="0">
                <a:latin typeface="Calibri" panose="020F0502020204030204" pitchFamily="34" charset="0"/>
                <a:ea typeface="Calibri"/>
                <a:cs typeface="Calibri" panose="020F0502020204030204" pitchFamily="34" charset="0"/>
                <a:sym typeface="Calibri"/>
              </a:rPr>
              <a:t>.</a:t>
            </a:r>
            <a:endParaRPr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E24ABBC1-A9D3-B55C-D11C-98BCC18A4418}"/>
              </a:ext>
            </a:extLst>
          </p:cNvPr>
          <p:cNvSpPr/>
          <p:nvPr/>
        </p:nvSpPr>
        <p:spPr>
          <a:xfrm>
            <a:off x="503237" y="376836"/>
            <a:ext cx="396118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CRITERIOS DE ÉXITO Y POR QUÉ FRACASAN LOS PROYECTOS</a:t>
            </a:r>
            <a:endParaRPr lang="es-PE" sz="1000" dirty="0">
              <a:solidFill>
                <a:schemeClr val="bg1">
                  <a:lumMod val="65000"/>
                </a:schemeClr>
              </a:solidFill>
              <a:latin typeface="Calibri" charset="0"/>
              <a:cs typeface="Calibri" charset="0"/>
            </a:endParaRPr>
          </a:p>
        </p:txBody>
      </p:sp>
      <p:grpSp>
        <p:nvGrpSpPr>
          <p:cNvPr id="6" name="Grupo 5">
            <a:extLst>
              <a:ext uri="{FF2B5EF4-FFF2-40B4-BE49-F238E27FC236}">
                <a16:creationId xmlns:a16="http://schemas.microsoft.com/office/drawing/2014/main" id="{EC9AFA6C-15CF-70AE-8C94-875B762C3695}"/>
              </a:ext>
            </a:extLst>
          </p:cNvPr>
          <p:cNvGrpSpPr/>
          <p:nvPr/>
        </p:nvGrpSpPr>
        <p:grpSpPr>
          <a:xfrm>
            <a:off x="503238" y="885431"/>
            <a:ext cx="4727226" cy="1924753"/>
            <a:chOff x="627063" y="932747"/>
            <a:chExt cx="7371558" cy="3001428"/>
          </a:xfrm>
        </p:grpSpPr>
        <p:pic>
          <p:nvPicPr>
            <p:cNvPr id="3" name="Google Shape;297;p23">
              <a:extLst>
                <a:ext uri="{FF2B5EF4-FFF2-40B4-BE49-F238E27FC236}">
                  <a16:creationId xmlns:a16="http://schemas.microsoft.com/office/drawing/2014/main" id="{57360AC5-6FB3-BCB0-F3CB-31D6B7C13F67}"/>
                </a:ext>
              </a:extLst>
            </p:cNvPr>
            <p:cNvPicPr preferRelativeResize="0"/>
            <p:nvPr/>
          </p:nvPicPr>
          <p:blipFill rotWithShape="1">
            <a:blip r:embed="rId3">
              <a:alphaModFix/>
            </a:blip>
            <a:srcRect/>
            <a:stretch/>
          </p:blipFill>
          <p:spPr>
            <a:xfrm>
              <a:off x="627063" y="932747"/>
              <a:ext cx="7371558" cy="943559"/>
            </a:xfrm>
            <a:prstGeom prst="rect">
              <a:avLst/>
            </a:prstGeom>
            <a:noFill/>
            <a:ln>
              <a:noFill/>
            </a:ln>
            <a:effectLst/>
          </p:spPr>
        </p:pic>
        <p:pic>
          <p:nvPicPr>
            <p:cNvPr id="4" name="Google Shape;298;p23">
              <a:extLst>
                <a:ext uri="{FF2B5EF4-FFF2-40B4-BE49-F238E27FC236}">
                  <a16:creationId xmlns:a16="http://schemas.microsoft.com/office/drawing/2014/main" id="{F9088BC5-51BE-99E4-6E6E-64CE3E3A3D84}"/>
                </a:ext>
              </a:extLst>
            </p:cNvPr>
            <p:cNvPicPr preferRelativeResize="0"/>
            <p:nvPr/>
          </p:nvPicPr>
          <p:blipFill rotWithShape="1">
            <a:blip r:embed="rId4">
              <a:alphaModFix/>
              <a:extLst>
                <a:ext uri="{BEBA8EAE-BF5A-486C-A8C5-ECC9F3942E4B}">
                  <a14:imgProps xmlns:a14="http://schemas.microsoft.com/office/drawing/2010/main">
                    <a14:imgLayer r:embed="rId5">
                      <a14:imgEffect>
                        <a14:sharpenSoften amount="25000"/>
                      </a14:imgEffect>
                    </a14:imgLayer>
                  </a14:imgProps>
                </a:ext>
              </a:extLst>
            </a:blip>
            <a:srcRect/>
            <a:stretch/>
          </p:blipFill>
          <p:spPr>
            <a:xfrm>
              <a:off x="627063" y="2811903"/>
              <a:ext cx="7371558" cy="1122272"/>
            </a:xfrm>
            <a:prstGeom prst="rect">
              <a:avLst/>
            </a:prstGeom>
            <a:noFill/>
            <a:ln>
              <a:noFill/>
            </a:ln>
            <a:effectLst/>
          </p:spPr>
        </p:pic>
        <p:pic>
          <p:nvPicPr>
            <p:cNvPr id="5" name="Google Shape;299;p23">
              <a:extLst>
                <a:ext uri="{FF2B5EF4-FFF2-40B4-BE49-F238E27FC236}">
                  <a16:creationId xmlns:a16="http://schemas.microsoft.com/office/drawing/2014/main" id="{DC522259-3EC5-809E-F600-3750C68782BB}"/>
                </a:ext>
              </a:extLst>
            </p:cNvPr>
            <p:cNvPicPr preferRelativeResize="0"/>
            <p:nvPr/>
          </p:nvPicPr>
          <p:blipFill rotWithShape="1">
            <a:blip r:embed="rId6">
              <a:alphaModFix/>
              <a:extLst>
                <a:ext uri="{BEBA8EAE-BF5A-486C-A8C5-ECC9F3942E4B}">
                  <a14:imgProps xmlns:a14="http://schemas.microsoft.com/office/drawing/2010/main">
                    <a14:imgLayer r:embed="rId7">
                      <a14:imgEffect>
                        <a14:sharpenSoften amount="25000"/>
                      </a14:imgEffect>
                    </a14:imgLayer>
                  </a14:imgProps>
                </a:ext>
              </a:extLst>
            </a:blip>
            <a:srcRect l="1853" t="27722" r="5567" b="36018"/>
            <a:stretch/>
          </p:blipFill>
          <p:spPr>
            <a:xfrm>
              <a:off x="627063" y="2117971"/>
              <a:ext cx="7371558" cy="452267"/>
            </a:xfrm>
            <a:prstGeom prst="rect">
              <a:avLst/>
            </a:prstGeom>
            <a:noFill/>
            <a:ln>
              <a:noFill/>
            </a:ln>
            <a:effectLst/>
          </p:spPr>
        </p:pic>
      </p:grpSp>
      <p:pic>
        <p:nvPicPr>
          <p:cNvPr id="7" name="Imagen 6">
            <a:extLst>
              <a:ext uri="{FF2B5EF4-FFF2-40B4-BE49-F238E27FC236}">
                <a16:creationId xmlns:a16="http://schemas.microsoft.com/office/drawing/2014/main" id="{C5092644-DCE9-EE84-33E7-582D50ECF73C}"/>
              </a:ext>
            </a:extLst>
          </p:cNvPr>
          <p:cNvPicPr>
            <a:picLocks noChangeAspect="1"/>
          </p:cNvPicPr>
          <p:nvPr/>
        </p:nvPicPr>
        <p:blipFill>
          <a:blip r:embed="rId8"/>
          <a:stretch>
            <a:fillRect/>
          </a:stretch>
        </p:blipFill>
        <p:spPr>
          <a:xfrm>
            <a:off x="5958081" y="1955815"/>
            <a:ext cx="2317242" cy="290388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pic>
        <p:nvPicPr>
          <p:cNvPr id="4" name="Imagen 3">
            <a:extLst>
              <a:ext uri="{FF2B5EF4-FFF2-40B4-BE49-F238E27FC236}">
                <a16:creationId xmlns:a16="http://schemas.microsoft.com/office/drawing/2014/main" id="{91EA29B5-2116-BCA7-F2DB-FFFA81F1E146}"/>
              </a:ext>
            </a:extLst>
          </p:cNvPr>
          <p:cNvPicPr>
            <a:picLocks noChangeAspect="1"/>
          </p:cNvPicPr>
          <p:nvPr/>
        </p:nvPicPr>
        <p:blipFill>
          <a:blip r:embed="rId3" cstate="print">
            <a:extLst>
              <a:ext uri="{28A0092B-C50C-407E-A947-70E740481C1C}">
                <a14:useLocalDpi xmlns:a14="http://schemas.microsoft.com/office/drawing/2010/main"/>
              </a:ext>
            </a:extLst>
          </a:blip>
          <a:srcRect r="12514"/>
          <a:stretch/>
        </p:blipFill>
        <p:spPr>
          <a:xfrm>
            <a:off x="5003024" y="877888"/>
            <a:ext cx="3850419" cy="4356100"/>
          </a:xfrm>
          <a:prstGeom prst="rect">
            <a:avLst/>
          </a:prstGeom>
        </p:spPr>
      </p:pic>
      <p:sp>
        <p:nvSpPr>
          <p:cNvPr id="2" name="Rectangle 5">
            <a:extLst>
              <a:ext uri="{FF2B5EF4-FFF2-40B4-BE49-F238E27FC236}">
                <a16:creationId xmlns:a16="http://schemas.microsoft.com/office/drawing/2014/main" id="{758E2733-56E0-A050-A04B-28AD24DAF1A8}"/>
              </a:ext>
            </a:extLst>
          </p:cNvPr>
          <p:cNvSpPr/>
          <p:nvPr/>
        </p:nvSpPr>
        <p:spPr>
          <a:xfrm>
            <a:off x="503237" y="376836"/>
            <a:ext cx="396118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CRITERIOS DE ÉXITO Y POR QUÉ FRACASAN LOS PROYECTOS</a:t>
            </a:r>
            <a:endParaRPr lang="es-PE" sz="1000" dirty="0">
              <a:solidFill>
                <a:schemeClr val="bg1">
                  <a:lumMod val="65000"/>
                </a:schemeClr>
              </a:solidFill>
              <a:latin typeface="Calibri" charset="0"/>
              <a:cs typeface="Calibri" charset="0"/>
            </a:endParaRPr>
          </a:p>
        </p:txBody>
      </p:sp>
      <p:sp>
        <p:nvSpPr>
          <p:cNvPr id="5" name="Google Shape;434;p30">
            <a:extLst>
              <a:ext uri="{FF2B5EF4-FFF2-40B4-BE49-F238E27FC236}">
                <a16:creationId xmlns:a16="http://schemas.microsoft.com/office/drawing/2014/main" id="{B6B1A9FB-D090-953A-0E41-296E0A184289}"/>
              </a:ext>
            </a:extLst>
          </p:cNvPr>
          <p:cNvSpPr txBox="1"/>
          <p:nvPr/>
        </p:nvSpPr>
        <p:spPr>
          <a:xfrm>
            <a:off x="2211768" y="2415998"/>
            <a:ext cx="3334453" cy="1034129"/>
          </a:xfrm>
          <a:prstGeom prst="rect">
            <a:avLst/>
          </a:prstGeom>
          <a:noFill/>
          <a:ln>
            <a:noFill/>
          </a:ln>
        </p:spPr>
        <p:txBody>
          <a:bodyPr spcFirstLastPara="1" wrap="square" lIns="0" tIns="0" rIns="0" bIns="0" anchor="t" anchorCtr="0">
            <a:spAutoFit/>
          </a:bodyPr>
          <a:lstStyle/>
          <a:p>
            <a:pPr>
              <a:lnSpc>
                <a:spcPct val="80000"/>
              </a:lnSpc>
              <a:spcBef>
                <a:spcPts val="0"/>
              </a:spcBef>
              <a:spcAft>
                <a:spcPts val="0"/>
              </a:spcAft>
            </a:pPr>
            <a:r>
              <a:rPr lang="es-PE" sz="2800" dirty="0">
                <a:solidFill>
                  <a:schemeClr val="dk1"/>
                </a:solidFill>
                <a:latin typeface="Graphik-Medium" panose="020B0503030202060203" pitchFamily="34" charset="77"/>
                <a:sym typeface="Calibri"/>
              </a:rPr>
              <a:t>¿POR QUÉ FALLAN</a:t>
            </a:r>
            <a:br>
              <a:rPr lang="es-PE" sz="2800" dirty="0">
                <a:solidFill>
                  <a:schemeClr val="dk1"/>
                </a:solidFill>
                <a:latin typeface="Graphik-Medium" panose="020B0503030202060203" pitchFamily="34" charset="77"/>
                <a:sym typeface="Calibri"/>
              </a:rPr>
            </a:br>
            <a:r>
              <a:rPr lang="es-PE" sz="2800" b="1" dirty="0">
                <a:solidFill>
                  <a:srgbClr val="8EC540"/>
                </a:solidFill>
                <a:latin typeface="Graphik Bold" panose="020B0503030202060203" pitchFamily="34" charset="77"/>
                <a:sym typeface="Calibri"/>
              </a:rPr>
              <a:t>LOS PROYECTOS?</a:t>
            </a:r>
            <a:endParaRPr lang="es-PE" sz="2800" b="1" dirty="0">
              <a:solidFill>
                <a:srgbClr val="8EC540"/>
              </a:solidFill>
              <a:latin typeface="Graphik Bold" panose="020B0503030202060203" pitchFamily="34" charset="77"/>
            </a:endParaRPr>
          </a:p>
          <a:p>
            <a:pPr>
              <a:lnSpc>
                <a:spcPct val="80000"/>
              </a:lnSpc>
              <a:spcBef>
                <a:spcPts val="0"/>
              </a:spcBef>
              <a:spcAft>
                <a:spcPts val="0"/>
              </a:spcAft>
            </a:pPr>
            <a:endParaRPr lang="es-PE" sz="2800" b="1" dirty="0">
              <a:solidFill>
                <a:srgbClr val="8EC540"/>
              </a:solidFill>
              <a:latin typeface="Graphik Bold" panose="020B0503030202060203" pitchFamily="34" charset="77"/>
            </a:endParaRPr>
          </a:p>
        </p:txBody>
      </p:sp>
      <p:pic>
        <p:nvPicPr>
          <p:cNvPr id="6" name="Google Shape;436;p30">
            <a:extLst>
              <a:ext uri="{FF2B5EF4-FFF2-40B4-BE49-F238E27FC236}">
                <a16:creationId xmlns:a16="http://schemas.microsoft.com/office/drawing/2014/main" id="{6C02EA4B-D176-4B7B-8F7C-361329A63688}"/>
              </a:ext>
            </a:extLst>
          </p:cNvPr>
          <p:cNvPicPr preferRelativeResize="0"/>
          <p:nvPr/>
        </p:nvPicPr>
        <p:blipFill rotWithShape="1">
          <a:blip r:embed="rId4">
            <a:alphaModFix/>
          </a:blip>
          <a:srcRect/>
          <a:stretch/>
        </p:blipFill>
        <p:spPr>
          <a:xfrm>
            <a:off x="790018" y="2149609"/>
            <a:ext cx="1222115" cy="12046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pic>
        <p:nvPicPr>
          <p:cNvPr id="20" name="Imagen 19">
            <a:extLst>
              <a:ext uri="{FF2B5EF4-FFF2-40B4-BE49-F238E27FC236}">
                <a16:creationId xmlns:a16="http://schemas.microsoft.com/office/drawing/2014/main" id="{ED8E53AD-4184-9E19-F3B9-0BBAA8510322}"/>
              </a:ext>
            </a:extLst>
          </p:cNvPr>
          <p:cNvPicPr>
            <a:picLocks noChangeAspect="1"/>
          </p:cNvPicPr>
          <p:nvPr/>
        </p:nvPicPr>
        <p:blipFill>
          <a:blip r:embed="rId3" cstate="print">
            <a:extLst>
              <a:ext uri="{28A0092B-C50C-407E-A947-70E740481C1C}">
                <a14:useLocalDpi xmlns:a14="http://schemas.microsoft.com/office/drawing/2010/main"/>
              </a:ext>
            </a:extLst>
          </a:blip>
          <a:srcRect/>
          <a:stretch/>
        </p:blipFill>
        <p:spPr>
          <a:xfrm>
            <a:off x="4751389" y="481013"/>
            <a:ext cx="3924299" cy="4752975"/>
          </a:xfrm>
          <a:prstGeom prst="rect">
            <a:avLst/>
          </a:prstGeom>
        </p:spPr>
      </p:pic>
      <p:sp>
        <p:nvSpPr>
          <p:cNvPr id="325" name="Google Shape;325;p26"/>
          <p:cNvSpPr txBox="1"/>
          <p:nvPr/>
        </p:nvSpPr>
        <p:spPr>
          <a:xfrm>
            <a:off x="503238" y="877888"/>
            <a:ext cx="3889375" cy="4042953"/>
          </a:xfrm>
          <a:prstGeom prst="rect">
            <a:avLst/>
          </a:prstGeom>
          <a:noFill/>
          <a:ln>
            <a:noFill/>
          </a:ln>
        </p:spPr>
        <p:txBody>
          <a:bodyPr spcFirstLastPara="1" wrap="square" lIns="0" tIns="0" rIns="0" bIns="0" anchor="t" anchorCtr="0">
            <a:noAutofit/>
          </a:bodyPr>
          <a:lstStyle/>
          <a:p>
            <a:pPr marL="0" marR="0" lvl="1" indent="0" algn="l" rtl="0">
              <a:spcBef>
                <a:spcPts val="0"/>
              </a:spcBef>
              <a:spcAft>
                <a:spcPts val="0"/>
              </a:spcAft>
              <a:buClr>
                <a:srgbClr val="1F85A6"/>
              </a:buClr>
              <a:buSzPts val="2400"/>
              <a:buFont typeface="Arial"/>
              <a:buNone/>
            </a:pPr>
            <a:r>
              <a:rPr lang="es-PE" sz="1600" b="1" i="0" u="none" strike="noStrike" cap="none" dirty="0">
                <a:latin typeface="Calibri" panose="020F0502020204030204" pitchFamily="34" charset="0"/>
                <a:ea typeface="Calibri"/>
                <a:cs typeface="Calibri" panose="020F0502020204030204" pitchFamily="34" charset="0"/>
                <a:sym typeface="Calibri"/>
              </a:rPr>
              <a:t>¿Por qué fallan los proyectos?</a:t>
            </a:r>
            <a:endParaRPr sz="1600" dirty="0">
              <a:latin typeface="Calibri" panose="020F0502020204030204" pitchFamily="34" charset="0"/>
              <a:cs typeface="Calibri" panose="020F0502020204030204" pitchFamily="34" charset="0"/>
            </a:endParaRPr>
          </a:p>
          <a:p>
            <a:pPr marL="285750" marR="0" lvl="1" indent="-222250" algn="l" rtl="0">
              <a:spcBef>
                <a:spcPts val="0"/>
              </a:spcBef>
              <a:spcAft>
                <a:spcPts val="0"/>
              </a:spcAft>
              <a:buClr>
                <a:schemeClr val="dk1"/>
              </a:buClr>
              <a:buSzPts val="1000"/>
              <a:buFont typeface="Arial"/>
              <a:buNone/>
            </a:pPr>
            <a:endParaRPr sz="1600" b="1" i="0" u="none" strike="noStrike" cap="none" dirty="0">
              <a:latin typeface="Calibri" panose="020F0502020204030204" pitchFamily="34" charset="0"/>
              <a:ea typeface="Calibri"/>
              <a:cs typeface="Calibri" panose="020F0502020204030204" pitchFamily="34" charset="0"/>
              <a:sym typeface="Calibri"/>
            </a:endParaRPr>
          </a:p>
          <a:p>
            <a:pPr marL="715963" marR="0" lvl="1" algn="l" rtl="0">
              <a:spcBef>
                <a:spcPts val="0"/>
              </a:spcBef>
              <a:spcAft>
                <a:spcPts val="0"/>
              </a:spcAft>
              <a:buClr>
                <a:srgbClr val="00B0F0"/>
              </a:buClr>
              <a:buSzPts val="2000"/>
            </a:pPr>
            <a:r>
              <a:rPr lang="es-PE" sz="1600" b="1" i="0" u="none" strike="noStrike" cap="none" dirty="0">
                <a:solidFill>
                  <a:srgbClr val="92C14E"/>
                </a:solidFill>
                <a:latin typeface="Calibri" panose="020F0502020204030204" pitchFamily="34" charset="0"/>
                <a:ea typeface="Calibri"/>
                <a:cs typeface="Calibri" panose="020F0502020204030204" pitchFamily="34" charset="0"/>
                <a:sym typeface="Calibri"/>
              </a:rPr>
              <a:t>Deficiente planificación y control</a:t>
            </a:r>
            <a:endParaRPr sz="1600" dirty="0">
              <a:solidFill>
                <a:srgbClr val="92C14E"/>
              </a:solidFill>
              <a:latin typeface="Calibri" panose="020F0502020204030204" pitchFamily="34" charset="0"/>
              <a:cs typeface="Calibri" panose="020F0502020204030204" pitchFamily="34" charset="0"/>
            </a:endParaRPr>
          </a:p>
          <a:p>
            <a:pPr marL="889000" marR="0" lvl="2" indent="-173038" algn="l" rtl="0">
              <a:spcBef>
                <a:spcPts val="0"/>
              </a:spcBef>
              <a:spcAft>
                <a:spcPts val="0"/>
              </a:spcAft>
              <a:buClr>
                <a:schemeClr val="dk1"/>
              </a:buClr>
              <a:buSzPct val="100000"/>
              <a:buFont typeface="Arial" panose="020B0604020202020204" pitchFamily="34" charset="0"/>
              <a:buChar char="•"/>
            </a:pPr>
            <a:r>
              <a:rPr lang="es-PE" sz="1600" b="0" i="0" u="none" strike="noStrike" cap="none" dirty="0">
                <a:latin typeface="Calibri" panose="020F0502020204030204" pitchFamily="34" charset="0"/>
                <a:ea typeface="Calibri"/>
                <a:cs typeface="Calibri" panose="020F0502020204030204" pitchFamily="34" charset="0"/>
                <a:sym typeface="Calibri"/>
              </a:rPr>
              <a:t>Planificación poco realista.</a:t>
            </a:r>
            <a:endParaRPr sz="1600" dirty="0">
              <a:latin typeface="Calibri" panose="020F0502020204030204" pitchFamily="34" charset="0"/>
              <a:cs typeface="Calibri" panose="020F0502020204030204" pitchFamily="34" charset="0"/>
            </a:endParaRPr>
          </a:p>
          <a:p>
            <a:pPr marL="889000" marR="0" lvl="2" indent="-173038" algn="l" rtl="0">
              <a:spcBef>
                <a:spcPts val="0"/>
              </a:spcBef>
              <a:spcAft>
                <a:spcPts val="0"/>
              </a:spcAft>
              <a:buClr>
                <a:schemeClr val="dk1"/>
              </a:buClr>
              <a:buSzPct val="100000"/>
              <a:buFont typeface="Arial" panose="020B0604020202020204" pitchFamily="34" charset="0"/>
              <a:buChar char="•"/>
            </a:pPr>
            <a:r>
              <a:rPr lang="es-PE" sz="1600" b="0" i="0" u="none" strike="noStrike" cap="none" dirty="0">
                <a:latin typeface="Calibri" panose="020F0502020204030204" pitchFamily="34" charset="0"/>
                <a:ea typeface="Calibri"/>
                <a:cs typeface="Calibri" panose="020F0502020204030204" pitchFamily="34" charset="0"/>
                <a:sym typeface="Calibri"/>
              </a:rPr>
              <a:t>Control inexistente o mal ejecutado.</a:t>
            </a:r>
          </a:p>
          <a:p>
            <a:pPr marL="715963" marR="0" lvl="2" algn="l" rtl="0">
              <a:spcBef>
                <a:spcPts val="0"/>
              </a:spcBef>
              <a:spcAft>
                <a:spcPts val="0"/>
              </a:spcAft>
              <a:buClr>
                <a:schemeClr val="dk1"/>
              </a:buClr>
              <a:buSzPct val="100000"/>
            </a:pPr>
            <a:endParaRPr sz="1600" b="0" i="0" u="none" strike="noStrike" cap="none" dirty="0">
              <a:latin typeface="Calibri" panose="020F0502020204030204" pitchFamily="34" charset="0"/>
              <a:ea typeface="Calibri"/>
              <a:cs typeface="Calibri" panose="020F0502020204030204" pitchFamily="34" charset="0"/>
              <a:sym typeface="Calibri"/>
            </a:endParaRPr>
          </a:p>
          <a:p>
            <a:pPr marL="715963" marR="0" lvl="1" algn="l" rtl="0">
              <a:spcBef>
                <a:spcPts val="0"/>
              </a:spcBef>
              <a:spcAft>
                <a:spcPts val="0"/>
              </a:spcAft>
              <a:buClr>
                <a:srgbClr val="00B0F0"/>
              </a:buClr>
              <a:buSzPct val="100000"/>
            </a:pPr>
            <a:r>
              <a:rPr lang="es-PE" sz="1600" b="1" i="0" u="none" strike="noStrike" cap="none" dirty="0">
                <a:solidFill>
                  <a:srgbClr val="92C14E"/>
                </a:solidFill>
                <a:latin typeface="Calibri" panose="020F0502020204030204" pitchFamily="34" charset="0"/>
                <a:ea typeface="Calibri"/>
                <a:cs typeface="Calibri" panose="020F0502020204030204" pitchFamily="34" charset="0"/>
                <a:sym typeface="Calibri"/>
              </a:rPr>
              <a:t>Pobre definición de las necesidades</a:t>
            </a:r>
            <a:endParaRPr sz="1600" dirty="0">
              <a:solidFill>
                <a:srgbClr val="92C14E"/>
              </a:solidFill>
              <a:latin typeface="Calibri" panose="020F0502020204030204" pitchFamily="34" charset="0"/>
              <a:cs typeface="Calibri" panose="020F0502020204030204" pitchFamily="34" charset="0"/>
            </a:endParaRPr>
          </a:p>
          <a:p>
            <a:pPr marL="889000" marR="0" lvl="2" indent="-173038" algn="l" rtl="0">
              <a:spcBef>
                <a:spcPts val="0"/>
              </a:spcBef>
              <a:spcAft>
                <a:spcPts val="0"/>
              </a:spcAft>
              <a:buClr>
                <a:schemeClr val="dk1"/>
              </a:buClr>
              <a:buSzPct val="100000"/>
              <a:buFont typeface="Arial" panose="020B0604020202020204" pitchFamily="34" charset="0"/>
              <a:buChar char="•"/>
            </a:pPr>
            <a:r>
              <a:rPr lang="es-PE" sz="1600" b="0" i="0" u="none" strike="noStrike" cap="none" dirty="0">
                <a:latin typeface="Calibri" panose="020F0502020204030204" pitchFamily="34" charset="0"/>
                <a:ea typeface="Calibri"/>
                <a:cs typeface="Calibri" panose="020F0502020204030204" pitchFamily="34" charset="0"/>
                <a:sym typeface="Calibri"/>
              </a:rPr>
              <a:t>Alcances mal definidos.</a:t>
            </a:r>
            <a:endParaRPr sz="1600" dirty="0">
              <a:latin typeface="Calibri" panose="020F0502020204030204" pitchFamily="34" charset="0"/>
              <a:cs typeface="Calibri" panose="020F0502020204030204" pitchFamily="34" charset="0"/>
            </a:endParaRPr>
          </a:p>
          <a:p>
            <a:pPr marL="889000" marR="0" lvl="2" indent="-173038" algn="l" rtl="0">
              <a:spcBef>
                <a:spcPts val="0"/>
              </a:spcBef>
              <a:spcAft>
                <a:spcPts val="0"/>
              </a:spcAft>
              <a:buClr>
                <a:schemeClr val="dk1"/>
              </a:buClr>
              <a:buSzPct val="100000"/>
              <a:buFont typeface="Arial" panose="020B0604020202020204" pitchFamily="34" charset="0"/>
              <a:buChar char="•"/>
            </a:pPr>
            <a:r>
              <a:rPr lang="es-PE" sz="1600" b="0" i="0" u="none" strike="noStrike" cap="none" dirty="0">
                <a:latin typeface="Calibri" panose="020F0502020204030204" pitchFamily="34" charset="0"/>
                <a:ea typeface="Calibri"/>
                <a:cs typeface="Calibri" panose="020F0502020204030204" pitchFamily="34" charset="0"/>
                <a:sym typeface="Calibri"/>
              </a:rPr>
              <a:t>Deficiente captura de los requerimientos.</a:t>
            </a:r>
          </a:p>
          <a:p>
            <a:pPr marL="715963" marR="0" lvl="2" algn="l" rtl="0">
              <a:spcBef>
                <a:spcPts val="0"/>
              </a:spcBef>
              <a:spcAft>
                <a:spcPts val="0"/>
              </a:spcAft>
              <a:buClr>
                <a:schemeClr val="dk1"/>
              </a:buClr>
              <a:buSzPct val="100000"/>
            </a:pPr>
            <a:endParaRPr sz="1600" dirty="0">
              <a:latin typeface="Calibri" panose="020F0502020204030204" pitchFamily="34" charset="0"/>
              <a:cs typeface="Calibri" panose="020F0502020204030204" pitchFamily="34" charset="0"/>
            </a:endParaRPr>
          </a:p>
          <a:p>
            <a:pPr marL="715963" marR="0" lvl="1" algn="l" rtl="0">
              <a:spcBef>
                <a:spcPts val="0"/>
              </a:spcBef>
              <a:spcAft>
                <a:spcPts val="0"/>
              </a:spcAft>
              <a:buClr>
                <a:srgbClr val="00B0F0"/>
              </a:buClr>
              <a:buSzPct val="100000"/>
            </a:pPr>
            <a:r>
              <a:rPr lang="es-PE" sz="1600" b="1" i="0" u="none" strike="noStrike" cap="none" dirty="0">
                <a:solidFill>
                  <a:srgbClr val="92C14E"/>
                </a:solidFill>
                <a:latin typeface="Calibri" panose="020F0502020204030204" pitchFamily="34" charset="0"/>
                <a:ea typeface="Calibri"/>
                <a:cs typeface="Calibri" panose="020F0502020204030204" pitchFamily="34" charset="0"/>
                <a:sym typeface="Calibri"/>
              </a:rPr>
              <a:t>Factores organizacionales</a:t>
            </a:r>
            <a:endParaRPr sz="1600" dirty="0">
              <a:solidFill>
                <a:srgbClr val="92C14E"/>
              </a:solidFill>
              <a:latin typeface="Calibri" panose="020F0502020204030204" pitchFamily="34" charset="0"/>
              <a:cs typeface="Calibri" panose="020F0502020204030204" pitchFamily="34" charset="0"/>
            </a:endParaRPr>
          </a:p>
          <a:p>
            <a:pPr marL="889000" marR="0" lvl="2" indent="-173038" algn="l" rtl="0">
              <a:spcBef>
                <a:spcPts val="0"/>
              </a:spcBef>
              <a:spcAft>
                <a:spcPts val="0"/>
              </a:spcAft>
              <a:buClr>
                <a:schemeClr val="dk1"/>
              </a:buClr>
              <a:buSzPct val="100000"/>
              <a:buFont typeface="Arial" panose="020B0604020202020204" pitchFamily="34" charset="0"/>
              <a:buChar char="•"/>
            </a:pPr>
            <a:r>
              <a:rPr lang="es-PE" sz="1600" b="0" i="0" u="none" strike="noStrike" cap="none" dirty="0">
                <a:latin typeface="Calibri" panose="020F0502020204030204" pitchFamily="34" charset="0"/>
                <a:ea typeface="Calibri"/>
                <a:cs typeface="Calibri" panose="020F0502020204030204" pitchFamily="34" charset="0"/>
                <a:sym typeface="Calibri"/>
              </a:rPr>
              <a:t>Carencia del patrocinio por la gerencia.</a:t>
            </a:r>
            <a:endParaRPr sz="1600" dirty="0">
              <a:latin typeface="Calibri" panose="020F0502020204030204" pitchFamily="34" charset="0"/>
              <a:cs typeface="Calibri" panose="020F0502020204030204" pitchFamily="34" charset="0"/>
            </a:endParaRPr>
          </a:p>
          <a:p>
            <a:pPr marL="889000" marR="0" lvl="2" indent="-173038" algn="l" rtl="0">
              <a:spcBef>
                <a:spcPts val="0"/>
              </a:spcBef>
              <a:spcAft>
                <a:spcPts val="0"/>
              </a:spcAft>
              <a:buClr>
                <a:schemeClr val="dk1"/>
              </a:buClr>
              <a:buSzPct val="100000"/>
              <a:buFont typeface="Arial" panose="020B0604020202020204" pitchFamily="34" charset="0"/>
              <a:buChar char="•"/>
            </a:pPr>
            <a:r>
              <a:rPr lang="es-PE" sz="1600" b="0" i="0" u="none" strike="noStrike" cap="none" dirty="0">
                <a:latin typeface="Calibri" panose="020F0502020204030204" pitchFamily="34" charset="0"/>
                <a:ea typeface="Calibri"/>
                <a:cs typeface="Calibri" panose="020F0502020204030204" pitchFamily="34" charset="0"/>
                <a:sym typeface="Calibri"/>
              </a:rPr>
              <a:t>Deficiente control de los intereses contrapuestos.</a:t>
            </a:r>
            <a:endParaRPr sz="1600" dirty="0">
              <a:latin typeface="Calibri" panose="020F0502020204030204" pitchFamily="34" charset="0"/>
              <a:cs typeface="Calibri" panose="020F0502020204030204" pitchFamily="34" charset="0"/>
            </a:endParaRPr>
          </a:p>
          <a:p>
            <a:pPr marL="889000" marR="0" lvl="2" indent="-173038" algn="l" rtl="0">
              <a:spcBef>
                <a:spcPts val="0"/>
              </a:spcBef>
              <a:spcAft>
                <a:spcPts val="0"/>
              </a:spcAft>
              <a:buClr>
                <a:schemeClr val="dk1"/>
              </a:buClr>
              <a:buSzPct val="100000"/>
              <a:buFont typeface="Arial" panose="020B0604020202020204" pitchFamily="34" charset="0"/>
              <a:buChar char="•"/>
            </a:pPr>
            <a:r>
              <a:rPr lang="es-PE" sz="1600" b="0" i="0" u="none" strike="noStrike" cap="none" dirty="0">
                <a:latin typeface="Calibri" panose="020F0502020204030204" pitchFamily="34" charset="0"/>
                <a:ea typeface="Calibri"/>
                <a:cs typeface="Calibri" panose="020F0502020204030204" pitchFamily="34" charset="0"/>
                <a:sym typeface="Calibri"/>
              </a:rPr>
              <a:t>Carencia de recursos. </a:t>
            </a:r>
            <a:endParaRPr sz="1600" dirty="0">
              <a:latin typeface="Calibri" panose="020F0502020204030204" pitchFamily="34" charset="0"/>
              <a:cs typeface="Calibri" panose="020F0502020204030204" pitchFamily="34" charset="0"/>
            </a:endParaRPr>
          </a:p>
        </p:txBody>
      </p:sp>
      <p:sp>
        <p:nvSpPr>
          <p:cNvPr id="327" name="Google Shape;327;p26"/>
          <p:cNvSpPr txBox="1"/>
          <p:nvPr/>
        </p:nvSpPr>
        <p:spPr>
          <a:xfrm>
            <a:off x="5422209" y="4587747"/>
            <a:ext cx="2582657" cy="400069"/>
          </a:xfrm>
          <a:prstGeom prst="rect">
            <a:avLst/>
          </a:prstGeom>
          <a:solidFill>
            <a:schemeClr val="tx2">
              <a:alpha val="50124"/>
            </a:schemeClr>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PE" sz="2000" b="1" dirty="0">
                <a:solidFill>
                  <a:schemeClr val="bg1"/>
                </a:solidFill>
                <a:latin typeface="Calibri"/>
                <a:ea typeface="Calibri"/>
                <a:cs typeface="Calibri"/>
                <a:sym typeface="Calibri"/>
              </a:rPr>
              <a:t>… entre otras causas!</a:t>
            </a:r>
            <a:endParaRPr sz="2000" dirty="0">
              <a:solidFill>
                <a:schemeClr val="bg1"/>
              </a:solidFill>
            </a:endParaRPr>
          </a:p>
        </p:txBody>
      </p:sp>
      <p:sp>
        <p:nvSpPr>
          <p:cNvPr id="2" name="Rectangle 5">
            <a:extLst>
              <a:ext uri="{FF2B5EF4-FFF2-40B4-BE49-F238E27FC236}">
                <a16:creationId xmlns:a16="http://schemas.microsoft.com/office/drawing/2014/main" id="{FDD21BEB-08D4-23D0-F7C5-DC10317B2B3F}"/>
              </a:ext>
            </a:extLst>
          </p:cNvPr>
          <p:cNvSpPr/>
          <p:nvPr/>
        </p:nvSpPr>
        <p:spPr>
          <a:xfrm>
            <a:off x="503237" y="376836"/>
            <a:ext cx="396118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CRITERIOS DE ÉXITO Y POR QUÉ FRACASAN LOS PROYECTOS</a:t>
            </a:r>
            <a:endParaRPr lang="es-PE" sz="1000" dirty="0">
              <a:solidFill>
                <a:schemeClr val="bg1">
                  <a:lumMod val="65000"/>
                </a:schemeClr>
              </a:solidFill>
              <a:latin typeface="Calibri" charset="0"/>
              <a:cs typeface="Calibri" charset="0"/>
            </a:endParaRPr>
          </a:p>
        </p:txBody>
      </p:sp>
      <p:sp>
        <p:nvSpPr>
          <p:cNvPr id="3" name="Google Shape;302;p22">
            <a:extLst>
              <a:ext uri="{FF2B5EF4-FFF2-40B4-BE49-F238E27FC236}">
                <a16:creationId xmlns:a16="http://schemas.microsoft.com/office/drawing/2014/main" id="{AFA1F8F2-9EBC-48A9-CDE0-2BEF74196313}"/>
              </a:ext>
            </a:extLst>
          </p:cNvPr>
          <p:cNvSpPr/>
          <p:nvPr/>
        </p:nvSpPr>
        <p:spPr>
          <a:xfrm>
            <a:off x="421144" y="1302750"/>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92C14E"/>
                </a:solidFill>
                <a:latin typeface="Calibri"/>
                <a:ea typeface="Calibri"/>
                <a:cs typeface="Calibri"/>
                <a:sym typeface="Calibri"/>
              </a:rPr>
              <a:t>01</a:t>
            </a:r>
            <a:endParaRPr sz="2400" b="1" dirty="0">
              <a:solidFill>
                <a:srgbClr val="92C14E"/>
              </a:solidFill>
              <a:latin typeface="Calibri"/>
              <a:ea typeface="Calibri"/>
              <a:cs typeface="Calibri"/>
              <a:sym typeface="Calibri"/>
            </a:endParaRPr>
          </a:p>
        </p:txBody>
      </p:sp>
      <p:grpSp>
        <p:nvGrpSpPr>
          <p:cNvPr id="5" name="Google Shape;308;p22">
            <a:extLst>
              <a:ext uri="{FF2B5EF4-FFF2-40B4-BE49-F238E27FC236}">
                <a16:creationId xmlns:a16="http://schemas.microsoft.com/office/drawing/2014/main" id="{2A639D5B-08EE-E4FE-72EB-B73730C94D4D}"/>
              </a:ext>
            </a:extLst>
          </p:cNvPr>
          <p:cNvGrpSpPr/>
          <p:nvPr/>
        </p:nvGrpSpPr>
        <p:grpSpPr>
          <a:xfrm>
            <a:off x="906773" y="1406789"/>
            <a:ext cx="140792" cy="140258"/>
            <a:chOff x="3427964" y="2244682"/>
            <a:chExt cx="225891" cy="225034"/>
          </a:xfrm>
        </p:grpSpPr>
        <p:sp>
          <p:nvSpPr>
            <p:cNvPr id="6" name="Google Shape;309;p22">
              <a:extLst>
                <a:ext uri="{FF2B5EF4-FFF2-40B4-BE49-F238E27FC236}">
                  <a16:creationId xmlns:a16="http://schemas.microsoft.com/office/drawing/2014/main" id="{C0CC78EB-9305-CDDB-120B-D0F4C7183288}"/>
                </a:ext>
              </a:extLst>
            </p:cNvPr>
            <p:cNvSpPr/>
            <p:nvPr/>
          </p:nvSpPr>
          <p:spPr>
            <a:xfrm>
              <a:off x="3427964" y="2244682"/>
              <a:ext cx="225891" cy="225034"/>
            </a:xfrm>
            <a:prstGeom prst="ellipse">
              <a:avLst/>
            </a:prstGeom>
            <a:solidFill>
              <a:schemeClr val="lt1"/>
            </a:solidFill>
            <a:ln w="19050" cap="flat" cmpd="sng">
              <a:solidFill>
                <a:srgbClr val="92C14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310;p22">
              <a:extLst>
                <a:ext uri="{FF2B5EF4-FFF2-40B4-BE49-F238E27FC236}">
                  <a16:creationId xmlns:a16="http://schemas.microsoft.com/office/drawing/2014/main" id="{C944F336-B4C5-69E4-4AB9-AA252F7D6D9E}"/>
                </a:ext>
              </a:extLst>
            </p:cNvPr>
            <p:cNvSpPr/>
            <p:nvPr/>
          </p:nvSpPr>
          <p:spPr>
            <a:xfrm>
              <a:off x="3482167" y="2298680"/>
              <a:ext cx="117483" cy="117037"/>
            </a:xfrm>
            <a:prstGeom prst="ellipse">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8" name="Google Shape;302;p22">
            <a:extLst>
              <a:ext uri="{FF2B5EF4-FFF2-40B4-BE49-F238E27FC236}">
                <a16:creationId xmlns:a16="http://schemas.microsoft.com/office/drawing/2014/main" id="{C0ADDB98-B900-F8D0-D817-7D2540F73F1E}"/>
              </a:ext>
            </a:extLst>
          </p:cNvPr>
          <p:cNvSpPr/>
          <p:nvPr/>
        </p:nvSpPr>
        <p:spPr>
          <a:xfrm>
            <a:off x="421144" y="2274831"/>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92C14E"/>
                </a:solidFill>
                <a:latin typeface="Calibri"/>
                <a:ea typeface="Calibri"/>
                <a:cs typeface="Calibri"/>
                <a:sym typeface="Calibri"/>
              </a:rPr>
              <a:t>02</a:t>
            </a:r>
            <a:endParaRPr sz="2400" b="1" dirty="0">
              <a:solidFill>
                <a:srgbClr val="92C14E"/>
              </a:solidFill>
              <a:latin typeface="Calibri"/>
              <a:ea typeface="Calibri"/>
              <a:cs typeface="Calibri"/>
              <a:sym typeface="Calibri"/>
            </a:endParaRPr>
          </a:p>
        </p:txBody>
      </p:sp>
      <p:cxnSp>
        <p:nvCxnSpPr>
          <p:cNvPr id="9" name="Google Shape;303;p22">
            <a:extLst>
              <a:ext uri="{FF2B5EF4-FFF2-40B4-BE49-F238E27FC236}">
                <a16:creationId xmlns:a16="http://schemas.microsoft.com/office/drawing/2014/main" id="{84B03739-53D9-80D7-3C21-A9BE5AD17AE6}"/>
              </a:ext>
            </a:extLst>
          </p:cNvPr>
          <p:cNvCxnSpPr>
            <a:cxnSpLocks/>
            <a:stCxn id="6" idx="4"/>
            <a:endCxn id="15" idx="0"/>
          </p:cNvCxnSpPr>
          <p:nvPr/>
        </p:nvCxnSpPr>
        <p:spPr>
          <a:xfrm>
            <a:off x="977169" y="1547047"/>
            <a:ext cx="0" cy="2073842"/>
          </a:xfrm>
          <a:prstGeom prst="straightConnector1">
            <a:avLst/>
          </a:prstGeom>
          <a:noFill/>
          <a:ln w="12700" cap="flat" cmpd="sng">
            <a:solidFill>
              <a:srgbClr val="92C14E"/>
            </a:solidFill>
            <a:prstDash val="solid"/>
            <a:round/>
            <a:headEnd type="none" w="sm" len="sm"/>
            <a:tailEnd type="none" w="sm" len="sm"/>
          </a:ln>
        </p:spPr>
      </p:cxnSp>
      <p:grpSp>
        <p:nvGrpSpPr>
          <p:cNvPr id="10" name="Google Shape;308;p22">
            <a:extLst>
              <a:ext uri="{FF2B5EF4-FFF2-40B4-BE49-F238E27FC236}">
                <a16:creationId xmlns:a16="http://schemas.microsoft.com/office/drawing/2014/main" id="{90FE26BE-C5B7-F538-353D-C4FECFDF9D83}"/>
              </a:ext>
            </a:extLst>
          </p:cNvPr>
          <p:cNvGrpSpPr/>
          <p:nvPr/>
        </p:nvGrpSpPr>
        <p:grpSpPr>
          <a:xfrm>
            <a:off x="906773" y="2378870"/>
            <a:ext cx="140792" cy="140258"/>
            <a:chOff x="3427964" y="2244682"/>
            <a:chExt cx="225891" cy="225034"/>
          </a:xfrm>
        </p:grpSpPr>
        <p:sp>
          <p:nvSpPr>
            <p:cNvPr id="11" name="Google Shape;309;p22">
              <a:extLst>
                <a:ext uri="{FF2B5EF4-FFF2-40B4-BE49-F238E27FC236}">
                  <a16:creationId xmlns:a16="http://schemas.microsoft.com/office/drawing/2014/main" id="{8ADC5914-A60A-9567-2053-B62C36367EE8}"/>
                </a:ext>
              </a:extLst>
            </p:cNvPr>
            <p:cNvSpPr/>
            <p:nvPr/>
          </p:nvSpPr>
          <p:spPr>
            <a:xfrm>
              <a:off x="3427964" y="2244682"/>
              <a:ext cx="225891" cy="225034"/>
            </a:xfrm>
            <a:prstGeom prst="ellipse">
              <a:avLst/>
            </a:prstGeom>
            <a:solidFill>
              <a:schemeClr val="lt1"/>
            </a:solidFill>
            <a:ln w="19050" cap="flat" cmpd="sng">
              <a:solidFill>
                <a:srgbClr val="92C14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 name="Google Shape;310;p22">
              <a:extLst>
                <a:ext uri="{FF2B5EF4-FFF2-40B4-BE49-F238E27FC236}">
                  <a16:creationId xmlns:a16="http://schemas.microsoft.com/office/drawing/2014/main" id="{E365C163-A9E0-F521-6EEE-E989070D7891}"/>
                </a:ext>
              </a:extLst>
            </p:cNvPr>
            <p:cNvSpPr/>
            <p:nvPr/>
          </p:nvSpPr>
          <p:spPr>
            <a:xfrm>
              <a:off x="3482167" y="2298680"/>
              <a:ext cx="117483" cy="117037"/>
            </a:xfrm>
            <a:prstGeom prst="ellipse">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3" name="Google Shape;302;p22">
            <a:extLst>
              <a:ext uri="{FF2B5EF4-FFF2-40B4-BE49-F238E27FC236}">
                <a16:creationId xmlns:a16="http://schemas.microsoft.com/office/drawing/2014/main" id="{79F699FA-149A-6AFF-E248-4980B4EA5812}"/>
              </a:ext>
            </a:extLst>
          </p:cNvPr>
          <p:cNvSpPr/>
          <p:nvPr/>
        </p:nvSpPr>
        <p:spPr>
          <a:xfrm>
            <a:off x="421144" y="3516850"/>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92C14E"/>
                </a:solidFill>
                <a:latin typeface="Calibri"/>
                <a:ea typeface="Calibri"/>
                <a:cs typeface="Calibri"/>
                <a:sym typeface="Calibri"/>
              </a:rPr>
              <a:t>03</a:t>
            </a:r>
            <a:endParaRPr sz="2400" b="1" dirty="0">
              <a:solidFill>
                <a:srgbClr val="92C14E"/>
              </a:solidFill>
              <a:latin typeface="Calibri"/>
              <a:ea typeface="Calibri"/>
              <a:cs typeface="Calibri"/>
              <a:sym typeface="Calibri"/>
            </a:endParaRPr>
          </a:p>
        </p:txBody>
      </p:sp>
      <p:grpSp>
        <p:nvGrpSpPr>
          <p:cNvPr id="14" name="Google Shape;308;p22">
            <a:extLst>
              <a:ext uri="{FF2B5EF4-FFF2-40B4-BE49-F238E27FC236}">
                <a16:creationId xmlns:a16="http://schemas.microsoft.com/office/drawing/2014/main" id="{29382D29-81CC-6598-34BD-FBF88EDF03CA}"/>
              </a:ext>
            </a:extLst>
          </p:cNvPr>
          <p:cNvGrpSpPr/>
          <p:nvPr/>
        </p:nvGrpSpPr>
        <p:grpSpPr>
          <a:xfrm>
            <a:off x="906773" y="3620889"/>
            <a:ext cx="140792" cy="140258"/>
            <a:chOff x="3427964" y="2244682"/>
            <a:chExt cx="225891" cy="225034"/>
          </a:xfrm>
        </p:grpSpPr>
        <p:sp>
          <p:nvSpPr>
            <p:cNvPr id="15" name="Google Shape;309;p22">
              <a:extLst>
                <a:ext uri="{FF2B5EF4-FFF2-40B4-BE49-F238E27FC236}">
                  <a16:creationId xmlns:a16="http://schemas.microsoft.com/office/drawing/2014/main" id="{5CB54310-5AE1-75C7-E156-F10C5A8712F6}"/>
                </a:ext>
              </a:extLst>
            </p:cNvPr>
            <p:cNvSpPr/>
            <p:nvPr/>
          </p:nvSpPr>
          <p:spPr>
            <a:xfrm>
              <a:off x="3427964" y="2244682"/>
              <a:ext cx="225891" cy="225034"/>
            </a:xfrm>
            <a:prstGeom prst="ellipse">
              <a:avLst/>
            </a:prstGeom>
            <a:solidFill>
              <a:schemeClr val="lt1"/>
            </a:solidFill>
            <a:ln w="19050" cap="flat" cmpd="sng">
              <a:solidFill>
                <a:srgbClr val="92C14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 name="Google Shape;310;p22">
              <a:extLst>
                <a:ext uri="{FF2B5EF4-FFF2-40B4-BE49-F238E27FC236}">
                  <a16:creationId xmlns:a16="http://schemas.microsoft.com/office/drawing/2014/main" id="{E28B198D-1936-3A59-58AF-287DFD8BB54A}"/>
                </a:ext>
              </a:extLst>
            </p:cNvPr>
            <p:cNvSpPr/>
            <p:nvPr/>
          </p:nvSpPr>
          <p:spPr>
            <a:xfrm>
              <a:off x="3482167" y="2298680"/>
              <a:ext cx="117483" cy="117037"/>
            </a:xfrm>
            <a:prstGeom prst="ellipse">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2" name="Rectangle 5">
            <a:extLst>
              <a:ext uri="{FF2B5EF4-FFF2-40B4-BE49-F238E27FC236}">
                <a16:creationId xmlns:a16="http://schemas.microsoft.com/office/drawing/2014/main" id="{4D6E865A-CA93-01EE-6653-2E3CC0C3B239}"/>
              </a:ext>
            </a:extLst>
          </p:cNvPr>
          <p:cNvSpPr/>
          <p:nvPr/>
        </p:nvSpPr>
        <p:spPr>
          <a:xfrm>
            <a:off x="503237" y="376836"/>
            <a:ext cx="396118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CRITERIOS DE ÉXITO Y POR QUÉ FRACASAN LOS PROYECTOS</a:t>
            </a:r>
            <a:endParaRPr lang="es-PE" sz="1000" dirty="0">
              <a:solidFill>
                <a:schemeClr val="bg1">
                  <a:lumMod val="65000"/>
                </a:schemeClr>
              </a:solidFill>
              <a:latin typeface="Calibri" charset="0"/>
              <a:cs typeface="Calibri" charset="0"/>
            </a:endParaRPr>
          </a:p>
        </p:txBody>
      </p:sp>
      <p:sp>
        <p:nvSpPr>
          <p:cNvPr id="3" name="Google Shape;434;p30">
            <a:extLst>
              <a:ext uri="{FF2B5EF4-FFF2-40B4-BE49-F238E27FC236}">
                <a16:creationId xmlns:a16="http://schemas.microsoft.com/office/drawing/2014/main" id="{AF16898B-BFA4-D00D-D312-83393E9A4C71}"/>
              </a:ext>
            </a:extLst>
          </p:cNvPr>
          <p:cNvSpPr txBox="1"/>
          <p:nvPr/>
        </p:nvSpPr>
        <p:spPr>
          <a:xfrm>
            <a:off x="2211769" y="1988708"/>
            <a:ext cx="3009712" cy="1772793"/>
          </a:xfrm>
          <a:prstGeom prst="rect">
            <a:avLst/>
          </a:prstGeom>
          <a:noFill/>
          <a:ln>
            <a:noFill/>
          </a:ln>
        </p:spPr>
        <p:txBody>
          <a:bodyPr spcFirstLastPara="1" wrap="square" lIns="0" tIns="0" rIns="0" bIns="0" anchor="t" anchorCtr="0">
            <a:spAutoFit/>
          </a:bodyPr>
          <a:lstStyle/>
          <a:p>
            <a:pPr>
              <a:lnSpc>
                <a:spcPct val="90000"/>
              </a:lnSpc>
              <a:spcBef>
                <a:spcPts val="0"/>
              </a:spcBef>
              <a:spcAft>
                <a:spcPts val="0"/>
              </a:spcAft>
            </a:pPr>
            <a:r>
              <a:rPr lang="es-PE" sz="2400" dirty="0">
                <a:solidFill>
                  <a:schemeClr val="dk1"/>
                </a:solidFill>
                <a:latin typeface="Graphik-Medium" panose="020B0503030202060203" pitchFamily="34" charset="77"/>
                <a:sym typeface="Calibri"/>
              </a:rPr>
              <a:t>¿QUÉ CRITERIOS DEBEN CUMPLIRSE PARA TENER UN </a:t>
            </a:r>
            <a:r>
              <a:rPr lang="es-PE" sz="2800" b="1" dirty="0">
                <a:solidFill>
                  <a:srgbClr val="8EC540"/>
                </a:solidFill>
                <a:latin typeface="Graphik Bold" panose="020B0503030202060203" pitchFamily="34" charset="77"/>
                <a:sym typeface="Calibri"/>
              </a:rPr>
              <a:t>PROYECTO EXITOSO?</a:t>
            </a:r>
            <a:endParaRPr lang="es-PE" sz="2800" b="1" dirty="0">
              <a:solidFill>
                <a:srgbClr val="8EC540"/>
              </a:solidFill>
              <a:latin typeface="Graphik Bold" panose="020B0503030202060203" pitchFamily="34" charset="77"/>
            </a:endParaRPr>
          </a:p>
        </p:txBody>
      </p:sp>
      <p:pic>
        <p:nvPicPr>
          <p:cNvPr id="4" name="Google Shape;436;p30">
            <a:extLst>
              <a:ext uri="{FF2B5EF4-FFF2-40B4-BE49-F238E27FC236}">
                <a16:creationId xmlns:a16="http://schemas.microsoft.com/office/drawing/2014/main" id="{B35D5AD2-7B4E-C8BE-7E59-F988F1F2A9B3}"/>
              </a:ext>
            </a:extLst>
          </p:cNvPr>
          <p:cNvPicPr preferRelativeResize="0"/>
          <p:nvPr/>
        </p:nvPicPr>
        <p:blipFill rotWithShape="1">
          <a:blip r:embed="rId3">
            <a:alphaModFix/>
          </a:blip>
          <a:srcRect/>
          <a:stretch/>
        </p:blipFill>
        <p:spPr>
          <a:xfrm>
            <a:off x="790018" y="1893235"/>
            <a:ext cx="1222115" cy="1204625"/>
          </a:xfrm>
          <a:prstGeom prst="rect">
            <a:avLst/>
          </a:prstGeom>
          <a:noFill/>
          <a:ln>
            <a:noFill/>
          </a:ln>
        </p:spPr>
      </p:pic>
      <p:pic>
        <p:nvPicPr>
          <p:cNvPr id="6" name="Imagen 5">
            <a:extLst>
              <a:ext uri="{FF2B5EF4-FFF2-40B4-BE49-F238E27FC236}">
                <a16:creationId xmlns:a16="http://schemas.microsoft.com/office/drawing/2014/main" id="{76DEA3BA-7799-101A-B2D5-35588F4D01F2}"/>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484325" y="481013"/>
            <a:ext cx="3191364" cy="47529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2" name="Google Shape;342;p28"/>
          <p:cNvSpPr txBox="1"/>
          <p:nvPr/>
        </p:nvSpPr>
        <p:spPr>
          <a:xfrm>
            <a:off x="505676" y="877888"/>
            <a:ext cx="7961329" cy="3756765"/>
          </a:xfrm>
          <a:prstGeom prst="rect">
            <a:avLst/>
          </a:prstGeom>
          <a:noFill/>
          <a:ln>
            <a:noFill/>
          </a:ln>
        </p:spPr>
        <p:txBody>
          <a:bodyPr spcFirstLastPara="1" wrap="square" lIns="0" tIns="0" rIns="0" bIns="0" anchor="t" anchorCtr="0">
            <a:noAutofit/>
          </a:bodyPr>
          <a:lstStyle/>
          <a:p>
            <a:pPr marL="0" marR="0" lvl="1" indent="0" algn="l" rtl="0">
              <a:spcBef>
                <a:spcPts val="0"/>
              </a:spcBef>
              <a:spcAft>
                <a:spcPts val="800"/>
              </a:spcAft>
              <a:buClr>
                <a:srgbClr val="1F85A6"/>
              </a:buClr>
              <a:buSzPts val="2000"/>
              <a:buFont typeface="Arial"/>
              <a:buNone/>
            </a:pPr>
            <a:r>
              <a:rPr lang="es-PE" sz="1600" b="1" i="0" u="none" strike="noStrike" cap="none" dirty="0">
                <a:latin typeface="Calibri" panose="020F0502020204030204" pitchFamily="34" charset="0"/>
                <a:ea typeface="Calibri"/>
                <a:cs typeface="Calibri" panose="020F0502020204030204" pitchFamily="34" charset="0"/>
                <a:sym typeface="Calibri"/>
              </a:rPr>
              <a:t>Un proyecto exitoso se caracteriza por lo siguiente:</a:t>
            </a:r>
            <a:endParaRPr sz="1600" b="1" i="0" u="none" strike="noStrike" cap="none" dirty="0">
              <a:latin typeface="Calibri" panose="020F0502020204030204" pitchFamily="34" charset="0"/>
              <a:ea typeface="Calibri"/>
              <a:cs typeface="Calibri" panose="020F0502020204030204" pitchFamily="34" charset="0"/>
              <a:sym typeface="Calibri"/>
            </a:endParaRPr>
          </a:p>
          <a:p>
            <a:pPr marL="630238" marR="0" lvl="1" algn="l" rtl="0">
              <a:spcBef>
                <a:spcPts val="0"/>
              </a:spcBef>
              <a:spcAft>
                <a:spcPts val="0"/>
              </a:spcAft>
              <a:buClr>
                <a:srgbClr val="00B0F0"/>
              </a:buClr>
              <a:buSzPts val="1800"/>
            </a:pPr>
            <a:r>
              <a:rPr lang="es-PE" sz="1500" b="1" i="0" u="none" strike="noStrike" cap="none" dirty="0">
                <a:solidFill>
                  <a:srgbClr val="92C14E"/>
                </a:solidFill>
                <a:latin typeface="Calibri" panose="020F0502020204030204" pitchFamily="34" charset="0"/>
                <a:ea typeface="Calibri"/>
                <a:cs typeface="Calibri" panose="020F0502020204030204" pitchFamily="34" charset="0"/>
                <a:sym typeface="Calibri"/>
              </a:rPr>
              <a:t>Cumplir un alcance de calidad</a:t>
            </a:r>
            <a:endParaRPr sz="1500" b="1" i="0" u="none" strike="noStrike" cap="none" dirty="0">
              <a:solidFill>
                <a:srgbClr val="92C14E"/>
              </a:solidFill>
              <a:latin typeface="Calibri" panose="020F0502020204030204" pitchFamily="34" charset="0"/>
              <a:ea typeface="Calibri"/>
              <a:cs typeface="Calibri" panose="020F0502020204030204" pitchFamily="34" charset="0"/>
              <a:sym typeface="Calibri"/>
            </a:endParaRPr>
          </a:p>
          <a:p>
            <a:pPr marL="801688" marR="0" lvl="2" indent="-171450" algn="l" rtl="0">
              <a:spcBef>
                <a:spcPts val="0"/>
              </a:spcBef>
              <a:spcAft>
                <a:spcPts val="0"/>
              </a:spcAft>
              <a:buClr>
                <a:schemeClr val="dk1"/>
              </a:buClr>
              <a:buSzPct val="100000"/>
              <a:buFont typeface="Arial" panose="020B0604020202020204" pitchFamily="34" charset="0"/>
              <a:buChar char="•"/>
            </a:pPr>
            <a:r>
              <a:rPr lang="es-PE" sz="1500" b="0" i="0" u="none" strike="noStrike" cap="none" dirty="0">
                <a:latin typeface="Calibri" panose="020F0502020204030204" pitchFamily="34" charset="0"/>
                <a:ea typeface="Calibri"/>
                <a:cs typeface="Calibri" panose="020F0502020204030204" pitchFamily="34" charset="0"/>
                <a:sym typeface="Calibri"/>
              </a:rPr>
              <a:t>Logrando culminar todos los requisitos con los objetivos de calidad.</a:t>
            </a:r>
          </a:p>
          <a:p>
            <a:pPr marL="630238" marR="0" lvl="2" algn="l" rtl="0">
              <a:spcBef>
                <a:spcPts val="0"/>
              </a:spcBef>
              <a:spcAft>
                <a:spcPts val="0"/>
              </a:spcAft>
              <a:buClr>
                <a:schemeClr val="dk1"/>
              </a:buClr>
              <a:buSzPts val="1600"/>
            </a:pPr>
            <a:endParaRPr sz="1500" dirty="0">
              <a:latin typeface="Calibri" panose="020F0502020204030204" pitchFamily="34" charset="0"/>
              <a:cs typeface="Calibri" panose="020F0502020204030204" pitchFamily="34" charset="0"/>
            </a:endParaRPr>
          </a:p>
          <a:p>
            <a:pPr marL="630238" marR="0" lvl="1" algn="l" rtl="0">
              <a:spcBef>
                <a:spcPts val="0"/>
              </a:spcBef>
              <a:spcAft>
                <a:spcPts val="0"/>
              </a:spcAft>
              <a:buClr>
                <a:srgbClr val="00B0F0"/>
              </a:buClr>
              <a:buSzPts val="1800"/>
            </a:pPr>
            <a:r>
              <a:rPr lang="es-PE" sz="1500" b="1" i="0" u="none" strike="noStrike" cap="none" dirty="0">
                <a:solidFill>
                  <a:srgbClr val="92C14E"/>
                </a:solidFill>
                <a:latin typeface="Calibri" panose="020F0502020204030204" pitchFamily="34" charset="0"/>
                <a:ea typeface="Calibri"/>
                <a:cs typeface="Calibri" panose="020F0502020204030204" pitchFamily="34" charset="0"/>
                <a:sym typeface="Calibri"/>
              </a:rPr>
              <a:t>Terminarlo dentro del tiempo previsto</a:t>
            </a:r>
            <a:endParaRPr sz="1500" dirty="0">
              <a:solidFill>
                <a:srgbClr val="92C14E"/>
              </a:solidFill>
              <a:latin typeface="Calibri" panose="020F0502020204030204" pitchFamily="34" charset="0"/>
              <a:cs typeface="Calibri" panose="020F0502020204030204" pitchFamily="34" charset="0"/>
            </a:endParaRPr>
          </a:p>
          <a:p>
            <a:pPr marL="801688" marR="0" lvl="2" indent="-171450" algn="l" rtl="0">
              <a:spcBef>
                <a:spcPts val="0"/>
              </a:spcBef>
              <a:spcAft>
                <a:spcPts val="0"/>
              </a:spcAft>
              <a:buClr>
                <a:schemeClr val="dk1"/>
              </a:buClr>
              <a:buSzPct val="100000"/>
              <a:buFont typeface="Arial" panose="020B0604020202020204" pitchFamily="34" charset="0"/>
              <a:buChar char="•"/>
            </a:pPr>
            <a:r>
              <a:rPr lang="es-PE" sz="1500" b="0" i="0" u="none" strike="noStrike" cap="none" dirty="0">
                <a:latin typeface="Calibri" panose="020F0502020204030204" pitchFamily="34" charset="0"/>
                <a:ea typeface="Calibri"/>
                <a:cs typeface="Calibri" panose="020F0502020204030204" pitchFamily="34" charset="0"/>
                <a:sym typeface="Calibri"/>
              </a:rPr>
              <a:t>Cumpliendo los hitos pactados.</a:t>
            </a:r>
          </a:p>
          <a:p>
            <a:pPr marL="630238" marR="0" lvl="2" algn="l" rtl="0">
              <a:spcBef>
                <a:spcPts val="0"/>
              </a:spcBef>
              <a:spcAft>
                <a:spcPts val="0"/>
              </a:spcAft>
              <a:buClr>
                <a:schemeClr val="dk1"/>
              </a:buClr>
              <a:buSzPts val="1600"/>
            </a:pPr>
            <a:endParaRPr sz="1500" dirty="0">
              <a:latin typeface="Calibri" panose="020F0502020204030204" pitchFamily="34" charset="0"/>
              <a:cs typeface="Calibri" panose="020F0502020204030204" pitchFamily="34" charset="0"/>
            </a:endParaRPr>
          </a:p>
          <a:p>
            <a:pPr marL="630238" marR="0" lvl="1" algn="l" rtl="0">
              <a:spcBef>
                <a:spcPts val="0"/>
              </a:spcBef>
              <a:spcAft>
                <a:spcPts val="0"/>
              </a:spcAft>
              <a:buClr>
                <a:srgbClr val="00B0F0"/>
              </a:buClr>
              <a:buSzPts val="1800"/>
            </a:pPr>
            <a:r>
              <a:rPr lang="es-PE" sz="1500" b="1" i="0" u="none" strike="noStrike" cap="none" dirty="0">
                <a:solidFill>
                  <a:srgbClr val="92C14E"/>
                </a:solidFill>
                <a:latin typeface="Calibri" panose="020F0502020204030204" pitchFamily="34" charset="0"/>
                <a:ea typeface="Calibri"/>
                <a:cs typeface="Calibri" panose="020F0502020204030204" pitchFamily="34" charset="0"/>
                <a:sym typeface="Calibri"/>
              </a:rPr>
              <a:t>Terminarlo dentro del presupuesto asignado</a:t>
            </a:r>
            <a:endParaRPr sz="1500" dirty="0">
              <a:solidFill>
                <a:srgbClr val="92C14E"/>
              </a:solidFill>
              <a:latin typeface="Calibri" panose="020F0502020204030204" pitchFamily="34" charset="0"/>
              <a:cs typeface="Calibri" panose="020F0502020204030204" pitchFamily="34" charset="0"/>
            </a:endParaRPr>
          </a:p>
          <a:p>
            <a:pPr marL="801688" marR="0" lvl="2" indent="-171450" algn="l" rtl="0">
              <a:spcBef>
                <a:spcPts val="0"/>
              </a:spcBef>
              <a:spcAft>
                <a:spcPts val="0"/>
              </a:spcAft>
              <a:buClr>
                <a:schemeClr val="dk1"/>
              </a:buClr>
              <a:buSzPct val="100000"/>
              <a:buFont typeface="Arial" panose="020B0604020202020204" pitchFamily="34" charset="0"/>
              <a:buChar char="•"/>
            </a:pPr>
            <a:r>
              <a:rPr lang="es-PE" sz="1500" b="0" i="0" u="none" strike="noStrike" cap="none" dirty="0">
                <a:latin typeface="Calibri" panose="020F0502020204030204" pitchFamily="34" charset="0"/>
                <a:ea typeface="Calibri"/>
                <a:cs typeface="Calibri" panose="020F0502020204030204" pitchFamily="34" charset="0"/>
                <a:sym typeface="Calibri"/>
              </a:rPr>
              <a:t>Si es posible generando eficiencias.</a:t>
            </a:r>
          </a:p>
          <a:p>
            <a:pPr marL="630238" marR="0" lvl="2" algn="l" rtl="0">
              <a:spcBef>
                <a:spcPts val="0"/>
              </a:spcBef>
              <a:spcAft>
                <a:spcPts val="0"/>
              </a:spcAft>
              <a:buClr>
                <a:schemeClr val="dk1"/>
              </a:buClr>
              <a:buSzPts val="1600"/>
            </a:pPr>
            <a:endParaRPr sz="1500" dirty="0">
              <a:latin typeface="Calibri" panose="020F0502020204030204" pitchFamily="34" charset="0"/>
              <a:cs typeface="Calibri" panose="020F0502020204030204" pitchFamily="34" charset="0"/>
            </a:endParaRPr>
          </a:p>
          <a:p>
            <a:pPr marL="630238" marR="0" lvl="1" algn="l" rtl="0">
              <a:spcBef>
                <a:spcPts val="0"/>
              </a:spcBef>
              <a:spcAft>
                <a:spcPts val="0"/>
              </a:spcAft>
              <a:buClr>
                <a:srgbClr val="00B0F0"/>
              </a:buClr>
              <a:buSzPts val="1800"/>
            </a:pPr>
            <a:r>
              <a:rPr lang="es-PE" sz="1500" b="1" i="0" u="none" strike="noStrike" cap="none" dirty="0">
                <a:solidFill>
                  <a:srgbClr val="92C14E"/>
                </a:solidFill>
                <a:latin typeface="Calibri" panose="020F0502020204030204" pitchFamily="34" charset="0"/>
                <a:ea typeface="Calibri"/>
                <a:cs typeface="Calibri" panose="020F0502020204030204" pitchFamily="34" charset="0"/>
                <a:sym typeface="Calibri"/>
              </a:rPr>
              <a:t>Estar aceptado formalmente por el cliente</a:t>
            </a:r>
            <a:endParaRPr sz="1500" b="1" i="0" u="none" strike="noStrike" cap="none" dirty="0">
              <a:solidFill>
                <a:srgbClr val="92C14E"/>
              </a:solidFill>
              <a:latin typeface="Calibri" panose="020F0502020204030204" pitchFamily="34" charset="0"/>
              <a:ea typeface="Calibri"/>
              <a:cs typeface="Calibri" panose="020F0502020204030204" pitchFamily="34" charset="0"/>
              <a:sym typeface="Calibri"/>
            </a:endParaRPr>
          </a:p>
          <a:p>
            <a:pPr marL="801688" marR="0" lvl="2" indent="-171450" algn="l" rtl="0">
              <a:spcBef>
                <a:spcPts val="0"/>
              </a:spcBef>
              <a:spcAft>
                <a:spcPts val="0"/>
              </a:spcAft>
              <a:buClr>
                <a:schemeClr val="dk1"/>
              </a:buClr>
              <a:buSzPct val="100000"/>
              <a:buFont typeface="Arial" panose="020B0604020202020204" pitchFamily="34" charset="0"/>
              <a:buChar char="•"/>
            </a:pPr>
            <a:r>
              <a:rPr lang="es-PE" sz="1500" b="0" i="0" u="none" strike="noStrike" cap="none" dirty="0">
                <a:latin typeface="Calibri" panose="020F0502020204030204" pitchFamily="34" charset="0"/>
                <a:ea typeface="Calibri"/>
                <a:cs typeface="Calibri" panose="020F0502020204030204" pitchFamily="34" charset="0"/>
                <a:sym typeface="Calibri"/>
              </a:rPr>
              <a:t>Si el cliente firma la entrega del proyecto, confirma su satisfacción del trabajo realizado.</a:t>
            </a:r>
          </a:p>
          <a:p>
            <a:pPr marL="630238" marR="0" lvl="2" algn="l" rtl="0">
              <a:spcBef>
                <a:spcPts val="0"/>
              </a:spcBef>
              <a:spcAft>
                <a:spcPts val="0"/>
              </a:spcAft>
              <a:buClr>
                <a:schemeClr val="dk1"/>
              </a:buClr>
              <a:buSzPts val="1600"/>
            </a:pPr>
            <a:endParaRPr sz="1500" dirty="0">
              <a:latin typeface="Calibri" panose="020F0502020204030204" pitchFamily="34" charset="0"/>
              <a:cs typeface="Calibri" panose="020F0502020204030204" pitchFamily="34" charset="0"/>
            </a:endParaRPr>
          </a:p>
          <a:p>
            <a:pPr marL="630238" marR="0" lvl="1" algn="l" rtl="0">
              <a:spcBef>
                <a:spcPts val="0"/>
              </a:spcBef>
              <a:spcAft>
                <a:spcPts val="0"/>
              </a:spcAft>
              <a:buClr>
                <a:srgbClr val="00B0F0"/>
              </a:buClr>
              <a:buSzPts val="1800"/>
            </a:pPr>
            <a:r>
              <a:rPr lang="es-PE" sz="1500" b="1" i="0" u="none" strike="noStrike" cap="none" dirty="0">
                <a:solidFill>
                  <a:srgbClr val="92C14E"/>
                </a:solidFill>
                <a:latin typeface="Calibri" panose="020F0502020204030204" pitchFamily="34" charset="0"/>
                <a:ea typeface="Calibri"/>
                <a:cs typeface="Calibri" panose="020F0502020204030204" pitchFamily="34" charset="0"/>
                <a:sym typeface="Calibri"/>
              </a:rPr>
              <a:t>Brindando un resultado sostenible</a:t>
            </a:r>
            <a:endParaRPr sz="1500" dirty="0">
              <a:solidFill>
                <a:srgbClr val="92C14E"/>
              </a:solidFill>
              <a:latin typeface="Calibri" panose="020F0502020204030204" pitchFamily="34" charset="0"/>
              <a:cs typeface="Calibri" panose="020F0502020204030204" pitchFamily="34" charset="0"/>
            </a:endParaRPr>
          </a:p>
          <a:p>
            <a:pPr marL="801688" marR="0" lvl="2" indent="-171450" algn="l" rtl="0">
              <a:spcBef>
                <a:spcPts val="0"/>
              </a:spcBef>
              <a:spcAft>
                <a:spcPts val="0"/>
              </a:spcAft>
              <a:buClr>
                <a:schemeClr val="dk1"/>
              </a:buClr>
              <a:buSzPct val="100000"/>
              <a:buFont typeface="Arial" panose="020B0604020202020204" pitchFamily="34" charset="0"/>
              <a:buChar char="•"/>
            </a:pPr>
            <a:r>
              <a:rPr lang="es-PE" sz="1500" b="0" i="0" u="none" strike="noStrike" cap="none" dirty="0">
                <a:latin typeface="Calibri" panose="020F0502020204030204" pitchFamily="34" charset="0"/>
                <a:ea typeface="Calibri"/>
                <a:cs typeface="Calibri" panose="020F0502020204030204" pitchFamily="34" charset="0"/>
                <a:sym typeface="Calibri"/>
              </a:rPr>
              <a:t>Sin perjuicio tanto del medio ambiente como del clima laboral del equipo y </a:t>
            </a:r>
            <a:r>
              <a:rPr lang="es-PE" sz="1500" b="0" i="1" u="none" strike="noStrike" cap="none" dirty="0">
                <a:latin typeface="Calibri" panose="020F0502020204030204" pitchFamily="34" charset="0"/>
                <a:ea typeface="Calibri"/>
                <a:cs typeface="Calibri" panose="020F0502020204030204" pitchFamily="34" charset="0"/>
                <a:sym typeface="Calibri"/>
              </a:rPr>
              <a:t>stakeholders.</a:t>
            </a:r>
            <a:endParaRPr sz="1500"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D14817BD-3E41-00AE-C06E-B1A59242294E}"/>
              </a:ext>
            </a:extLst>
          </p:cNvPr>
          <p:cNvSpPr/>
          <p:nvPr/>
        </p:nvSpPr>
        <p:spPr>
          <a:xfrm>
            <a:off x="503237" y="376836"/>
            <a:ext cx="396118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CRITERIOS DE ÉXITO Y POR QUÉ FRACASAN LOS PROYECTOS</a:t>
            </a:r>
            <a:endParaRPr lang="es-PE" sz="1000" dirty="0">
              <a:solidFill>
                <a:schemeClr val="bg1">
                  <a:lumMod val="65000"/>
                </a:schemeClr>
              </a:solidFill>
              <a:latin typeface="Calibri" charset="0"/>
              <a:cs typeface="Calibri" charset="0"/>
            </a:endParaRPr>
          </a:p>
        </p:txBody>
      </p:sp>
      <p:sp>
        <p:nvSpPr>
          <p:cNvPr id="3" name="Google Shape;302;p22">
            <a:extLst>
              <a:ext uri="{FF2B5EF4-FFF2-40B4-BE49-F238E27FC236}">
                <a16:creationId xmlns:a16="http://schemas.microsoft.com/office/drawing/2014/main" id="{6311C437-8C16-C34A-1036-C399131330CD}"/>
              </a:ext>
            </a:extLst>
          </p:cNvPr>
          <p:cNvSpPr/>
          <p:nvPr/>
        </p:nvSpPr>
        <p:spPr>
          <a:xfrm>
            <a:off x="421144" y="1161683"/>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92C14E"/>
                </a:solidFill>
                <a:latin typeface="Calibri"/>
                <a:ea typeface="Calibri"/>
                <a:cs typeface="Calibri"/>
                <a:sym typeface="Calibri"/>
              </a:rPr>
              <a:t>01</a:t>
            </a:r>
            <a:endParaRPr sz="2400" b="1" dirty="0">
              <a:solidFill>
                <a:srgbClr val="92C14E"/>
              </a:solidFill>
              <a:latin typeface="Calibri"/>
              <a:ea typeface="Calibri"/>
              <a:cs typeface="Calibri"/>
              <a:sym typeface="Calibri"/>
            </a:endParaRPr>
          </a:p>
        </p:txBody>
      </p:sp>
      <p:cxnSp>
        <p:nvCxnSpPr>
          <p:cNvPr id="4" name="Google Shape;303;p22">
            <a:extLst>
              <a:ext uri="{FF2B5EF4-FFF2-40B4-BE49-F238E27FC236}">
                <a16:creationId xmlns:a16="http://schemas.microsoft.com/office/drawing/2014/main" id="{1D492EA6-5A94-1437-FBFA-401F0DC9BF09}"/>
              </a:ext>
            </a:extLst>
          </p:cNvPr>
          <p:cNvCxnSpPr>
            <a:cxnSpLocks/>
            <a:stCxn id="6" idx="4"/>
          </p:cNvCxnSpPr>
          <p:nvPr/>
        </p:nvCxnSpPr>
        <p:spPr>
          <a:xfrm>
            <a:off x="977169" y="1405980"/>
            <a:ext cx="0" cy="2625865"/>
          </a:xfrm>
          <a:prstGeom prst="straightConnector1">
            <a:avLst/>
          </a:prstGeom>
          <a:noFill/>
          <a:ln w="12700" cap="flat" cmpd="sng">
            <a:solidFill>
              <a:srgbClr val="92C14E"/>
            </a:solidFill>
            <a:prstDash val="solid"/>
            <a:round/>
            <a:headEnd type="none" w="sm" len="sm"/>
            <a:tailEnd type="none" w="sm" len="sm"/>
          </a:ln>
        </p:spPr>
      </p:cxnSp>
      <p:grpSp>
        <p:nvGrpSpPr>
          <p:cNvPr id="5" name="Google Shape;308;p22">
            <a:extLst>
              <a:ext uri="{FF2B5EF4-FFF2-40B4-BE49-F238E27FC236}">
                <a16:creationId xmlns:a16="http://schemas.microsoft.com/office/drawing/2014/main" id="{DE187D40-41AC-D0C7-9D8E-E304F87C7F58}"/>
              </a:ext>
            </a:extLst>
          </p:cNvPr>
          <p:cNvGrpSpPr/>
          <p:nvPr/>
        </p:nvGrpSpPr>
        <p:grpSpPr>
          <a:xfrm>
            <a:off x="906773" y="1265722"/>
            <a:ext cx="140792" cy="140258"/>
            <a:chOff x="3427964" y="2244682"/>
            <a:chExt cx="225891" cy="225034"/>
          </a:xfrm>
        </p:grpSpPr>
        <p:sp>
          <p:nvSpPr>
            <p:cNvPr id="6" name="Google Shape;309;p22">
              <a:extLst>
                <a:ext uri="{FF2B5EF4-FFF2-40B4-BE49-F238E27FC236}">
                  <a16:creationId xmlns:a16="http://schemas.microsoft.com/office/drawing/2014/main" id="{F703ED1B-2CF2-3868-DFB4-47AE43837ECB}"/>
                </a:ext>
              </a:extLst>
            </p:cNvPr>
            <p:cNvSpPr/>
            <p:nvPr/>
          </p:nvSpPr>
          <p:spPr>
            <a:xfrm>
              <a:off x="3427964" y="2244682"/>
              <a:ext cx="225891" cy="225034"/>
            </a:xfrm>
            <a:prstGeom prst="ellipse">
              <a:avLst/>
            </a:prstGeom>
            <a:solidFill>
              <a:schemeClr val="lt1"/>
            </a:solidFill>
            <a:ln w="19050" cap="flat" cmpd="sng">
              <a:solidFill>
                <a:srgbClr val="92C14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310;p22">
              <a:extLst>
                <a:ext uri="{FF2B5EF4-FFF2-40B4-BE49-F238E27FC236}">
                  <a16:creationId xmlns:a16="http://schemas.microsoft.com/office/drawing/2014/main" id="{5EC2AE33-6EFD-6F58-7A13-D027071D52DA}"/>
                </a:ext>
              </a:extLst>
            </p:cNvPr>
            <p:cNvSpPr/>
            <p:nvPr/>
          </p:nvSpPr>
          <p:spPr>
            <a:xfrm>
              <a:off x="3482167" y="2298680"/>
              <a:ext cx="117483" cy="117037"/>
            </a:xfrm>
            <a:prstGeom prst="ellipse">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8" name="Google Shape;302;p22">
            <a:extLst>
              <a:ext uri="{FF2B5EF4-FFF2-40B4-BE49-F238E27FC236}">
                <a16:creationId xmlns:a16="http://schemas.microsoft.com/office/drawing/2014/main" id="{E36B5079-97B9-87EE-8AE3-7FE8F6A12255}"/>
              </a:ext>
            </a:extLst>
          </p:cNvPr>
          <p:cNvSpPr/>
          <p:nvPr/>
        </p:nvSpPr>
        <p:spPr>
          <a:xfrm>
            <a:off x="421144" y="1851358"/>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92C14E"/>
                </a:solidFill>
                <a:latin typeface="Calibri"/>
                <a:ea typeface="Calibri"/>
                <a:cs typeface="Calibri"/>
                <a:sym typeface="Calibri"/>
              </a:rPr>
              <a:t>02</a:t>
            </a:r>
            <a:endParaRPr sz="2400" b="1" dirty="0">
              <a:solidFill>
                <a:srgbClr val="92C14E"/>
              </a:solidFill>
              <a:latin typeface="Calibri"/>
              <a:ea typeface="Calibri"/>
              <a:cs typeface="Calibri"/>
              <a:sym typeface="Calibri"/>
            </a:endParaRPr>
          </a:p>
        </p:txBody>
      </p:sp>
      <p:grpSp>
        <p:nvGrpSpPr>
          <p:cNvPr id="9" name="Google Shape;308;p22">
            <a:extLst>
              <a:ext uri="{FF2B5EF4-FFF2-40B4-BE49-F238E27FC236}">
                <a16:creationId xmlns:a16="http://schemas.microsoft.com/office/drawing/2014/main" id="{BDE14A4A-382E-F0B5-A365-4E4199943CC7}"/>
              </a:ext>
            </a:extLst>
          </p:cNvPr>
          <p:cNvGrpSpPr/>
          <p:nvPr/>
        </p:nvGrpSpPr>
        <p:grpSpPr>
          <a:xfrm>
            <a:off x="906773" y="1955397"/>
            <a:ext cx="140792" cy="140258"/>
            <a:chOff x="3427964" y="2244682"/>
            <a:chExt cx="225891" cy="225034"/>
          </a:xfrm>
        </p:grpSpPr>
        <p:sp>
          <p:nvSpPr>
            <p:cNvPr id="10" name="Google Shape;309;p22">
              <a:extLst>
                <a:ext uri="{FF2B5EF4-FFF2-40B4-BE49-F238E27FC236}">
                  <a16:creationId xmlns:a16="http://schemas.microsoft.com/office/drawing/2014/main" id="{8A5C5BEB-CC81-D5E7-2BF6-CF60EF51591F}"/>
                </a:ext>
              </a:extLst>
            </p:cNvPr>
            <p:cNvSpPr/>
            <p:nvPr/>
          </p:nvSpPr>
          <p:spPr>
            <a:xfrm>
              <a:off x="3427964" y="2244682"/>
              <a:ext cx="225891" cy="225034"/>
            </a:xfrm>
            <a:prstGeom prst="ellipse">
              <a:avLst/>
            </a:prstGeom>
            <a:solidFill>
              <a:schemeClr val="lt1"/>
            </a:solidFill>
            <a:ln w="19050" cap="flat" cmpd="sng">
              <a:solidFill>
                <a:srgbClr val="92C14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 name="Google Shape;310;p22">
              <a:extLst>
                <a:ext uri="{FF2B5EF4-FFF2-40B4-BE49-F238E27FC236}">
                  <a16:creationId xmlns:a16="http://schemas.microsoft.com/office/drawing/2014/main" id="{8B305446-5B5E-2BF2-644D-C931BBBBFB56}"/>
                </a:ext>
              </a:extLst>
            </p:cNvPr>
            <p:cNvSpPr/>
            <p:nvPr/>
          </p:nvSpPr>
          <p:spPr>
            <a:xfrm>
              <a:off x="3482167" y="2298680"/>
              <a:ext cx="117483" cy="117037"/>
            </a:xfrm>
            <a:prstGeom prst="ellipse">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2" name="Google Shape;302;p22">
            <a:extLst>
              <a:ext uri="{FF2B5EF4-FFF2-40B4-BE49-F238E27FC236}">
                <a16:creationId xmlns:a16="http://schemas.microsoft.com/office/drawing/2014/main" id="{0AF64466-32CB-7CBA-B4D7-086849464D90}"/>
              </a:ext>
            </a:extLst>
          </p:cNvPr>
          <p:cNvSpPr/>
          <p:nvPr/>
        </p:nvSpPr>
        <p:spPr>
          <a:xfrm>
            <a:off x="421144" y="2533283"/>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92C14E"/>
                </a:solidFill>
                <a:latin typeface="Calibri"/>
                <a:ea typeface="Calibri"/>
                <a:cs typeface="Calibri"/>
                <a:sym typeface="Calibri"/>
              </a:rPr>
              <a:t>03</a:t>
            </a:r>
            <a:endParaRPr sz="2400" b="1" dirty="0">
              <a:solidFill>
                <a:srgbClr val="92C14E"/>
              </a:solidFill>
              <a:latin typeface="Calibri"/>
              <a:ea typeface="Calibri"/>
              <a:cs typeface="Calibri"/>
              <a:sym typeface="Calibri"/>
            </a:endParaRPr>
          </a:p>
        </p:txBody>
      </p:sp>
      <p:grpSp>
        <p:nvGrpSpPr>
          <p:cNvPr id="13" name="Google Shape;308;p22">
            <a:extLst>
              <a:ext uri="{FF2B5EF4-FFF2-40B4-BE49-F238E27FC236}">
                <a16:creationId xmlns:a16="http://schemas.microsoft.com/office/drawing/2014/main" id="{D2351CE3-BCE0-4773-3FA4-871F4D89FC31}"/>
              </a:ext>
            </a:extLst>
          </p:cNvPr>
          <p:cNvGrpSpPr/>
          <p:nvPr/>
        </p:nvGrpSpPr>
        <p:grpSpPr>
          <a:xfrm>
            <a:off x="906773" y="2637322"/>
            <a:ext cx="140792" cy="140258"/>
            <a:chOff x="3427964" y="2244682"/>
            <a:chExt cx="225891" cy="225034"/>
          </a:xfrm>
        </p:grpSpPr>
        <p:sp>
          <p:nvSpPr>
            <p:cNvPr id="14" name="Google Shape;309;p22">
              <a:extLst>
                <a:ext uri="{FF2B5EF4-FFF2-40B4-BE49-F238E27FC236}">
                  <a16:creationId xmlns:a16="http://schemas.microsoft.com/office/drawing/2014/main" id="{36AA1170-96F7-0C05-6284-4347EA00FC88}"/>
                </a:ext>
              </a:extLst>
            </p:cNvPr>
            <p:cNvSpPr/>
            <p:nvPr/>
          </p:nvSpPr>
          <p:spPr>
            <a:xfrm>
              <a:off x="3427964" y="2244682"/>
              <a:ext cx="225891" cy="225034"/>
            </a:xfrm>
            <a:prstGeom prst="ellipse">
              <a:avLst/>
            </a:prstGeom>
            <a:solidFill>
              <a:schemeClr val="lt1"/>
            </a:solidFill>
            <a:ln w="19050" cap="flat" cmpd="sng">
              <a:solidFill>
                <a:srgbClr val="92C14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 name="Google Shape;310;p22">
              <a:extLst>
                <a:ext uri="{FF2B5EF4-FFF2-40B4-BE49-F238E27FC236}">
                  <a16:creationId xmlns:a16="http://schemas.microsoft.com/office/drawing/2014/main" id="{A45836C0-254F-F55C-26D1-84689E8E09B4}"/>
                </a:ext>
              </a:extLst>
            </p:cNvPr>
            <p:cNvSpPr/>
            <p:nvPr/>
          </p:nvSpPr>
          <p:spPr>
            <a:xfrm>
              <a:off x="3482167" y="2298680"/>
              <a:ext cx="117483" cy="117037"/>
            </a:xfrm>
            <a:prstGeom prst="ellipse">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9" name="Google Shape;302;p22">
            <a:extLst>
              <a:ext uri="{FF2B5EF4-FFF2-40B4-BE49-F238E27FC236}">
                <a16:creationId xmlns:a16="http://schemas.microsoft.com/office/drawing/2014/main" id="{52B544B6-5ABA-AA5C-76FB-2956747132B8}"/>
              </a:ext>
            </a:extLst>
          </p:cNvPr>
          <p:cNvSpPr/>
          <p:nvPr/>
        </p:nvSpPr>
        <p:spPr>
          <a:xfrm>
            <a:off x="421144" y="3219083"/>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92C14E"/>
                </a:solidFill>
                <a:latin typeface="Calibri"/>
                <a:ea typeface="Calibri"/>
                <a:cs typeface="Calibri"/>
                <a:sym typeface="Calibri"/>
              </a:rPr>
              <a:t>04</a:t>
            </a:r>
            <a:endParaRPr sz="2400" b="1" dirty="0">
              <a:solidFill>
                <a:srgbClr val="92C14E"/>
              </a:solidFill>
              <a:latin typeface="Calibri"/>
              <a:ea typeface="Calibri"/>
              <a:cs typeface="Calibri"/>
              <a:sym typeface="Calibri"/>
            </a:endParaRPr>
          </a:p>
        </p:txBody>
      </p:sp>
      <p:grpSp>
        <p:nvGrpSpPr>
          <p:cNvPr id="20" name="Google Shape;308;p22">
            <a:extLst>
              <a:ext uri="{FF2B5EF4-FFF2-40B4-BE49-F238E27FC236}">
                <a16:creationId xmlns:a16="http://schemas.microsoft.com/office/drawing/2014/main" id="{51EDD640-7915-4C95-8C0E-0CC5A682AAD6}"/>
              </a:ext>
            </a:extLst>
          </p:cNvPr>
          <p:cNvGrpSpPr/>
          <p:nvPr/>
        </p:nvGrpSpPr>
        <p:grpSpPr>
          <a:xfrm>
            <a:off x="906773" y="3323122"/>
            <a:ext cx="140792" cy="140258"/>
            <a:chOff x="3427964" y="2244682"/>
            <a:chExt cx="225891" cy="225034"/>
          </a:xfrm>
        </p:grpSpPr>
        <p:sp>
          <p:nvSpPr>
            <p:cNvPr id="21" name="Google Shape;309;p22">
              <a:extLst>
                <a:ext uri="{FF2B5EF4-FFF2-40B4-BE49-F238E27FC236}">
                  <a16:creationId xmlns:a16="http://schemas.microsoft.com/office/drawing/2014/main" id="{C0103CD6-6000-B43B-6AEF-60265E4D7680}"/>
                </a:ext>
              </a:extLst>
            </p:cNvPr>
            <p:cNvSpPr/>
            <p:nvPr/>
          </p:nvSpPr>
          <p:spPr>
            <a:xfrm>
              <a:off x="3427964" y="2244682"/>
              <a:ext cx="225891" cy="225034"/>
            </a:xfrm>
            <a:prstGeom prst="ellipse">
              <a:avLst/>
            </a:prstGeom>
            <a:solidFill>
              <a:schemeClr val="lt1"/>
            </a:solidFill>
            <a:ln w="19050" cap="flat" cmpd="sng">
              <a:solidFill>
                <a:srgbClr val="92C14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 name="Google Shape;310;p22">
              <a:extLst>
                <a:ext uri="{FF2B5EF4-FFF2-40B4-BE49-F238E27FC236}">
                  <a16:creationId xmlns:a16="http://schemas.microsoft.com/office/drawing/2014/main" id="{A8F08CCE-5CCB-A6A8-6D90-5A017E069060}"/>
                </a:ext>
              </a:extLst>
            </p:cNvPr>
            <p:cNvSpPr/>
            <p:nvPr/>
          </p:nvSpPr>
          <p:spPr>
            <a:xfrm>
              <a:off x="3482167" y="2298680"/>
              <a:ext cx="117483" cy="117037"/>
            </a:xfrm>
            <a:prstGeom prst="ellipse">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3" name="Google Shape;302;p22">
            <a:extLst>
              <a:ext uri="{FF2B5EF4-FFF2-40B4-BE49-F238E27FC236}">
                <a16:creationId xmlns:a16="http://schemas.microsoft.com/office/drawing/2014/main" id="{C1DA0DE9-C1F7-FEDE-CFFF-E2F7D9DB545C}"/>
              </a:ext>
            </a:extLst>
          </p:cNvPr>
          <p:cNvSpPr/>
          <p:nvPr/>
        </p:nvSpPr>
        <p:spPr>
          <a:xfrm>
            <a:off x="421144" y="3908757"/>
            <a:ext cx="400819" cy="369332"/>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s-PE" sz="2400" b="1" dirty="0">
                <a:solidFill>
                  <a:srgbClr val="92C14E"/>
                </a:solidFill>
                <a:latin typeface="Calibri"/>
                <a:ea typeface="Calibri"/>
                <a:cs typeface="Calibri"/>
                <a:sym typeface="Calibri"/>
              </a:rPr>
              <a:t>05</a:t>
            </a:r>
            <a:endParaRPr sz="2400" b="1" dirty="0">
              <a:solidFill>
                <a:srgbClr val="92C14E"/>
              </a:solidFill>
              <a:latin typeface="Calibri"/>
              <a:ea typeface="Calibri"/>
              <a:cs typeface="Calibri"/>
              <a:sym typeface="Calibri"/>
            </a:endParaRPr>
          </a:p>
        </p:txBody>
      </p:sp>
      <p:grpSp>
        <p:nvGrpSpPr>
          <p:cNvPr id="24" name="Google Shape;308;p22">
            <a:extLst>
              <a:ext uri="{FF2B5EF4-FFF2-40B4-BE49-F238E27FC236}">
                <a16:creationId xmlns:a16="http://schemas.microsoft.com/office/drawing/2014/main" id="{0B35D988-63C3-FC1D-7303-C81BAB8ACF76}"/>
              </a:ext>
            </a:extLst>
          </p:cNvPr>
          <p:cNvGrpSpPr/>
          <p:nvPr/>
        </p:nvGrpSpPr>
        <p:grpSpPr>
          <a:xfrm>
            <a:off x="906773" y="4012796"/>
            <a:ext cx="140792" cy="140258"/>
            <a:chOff x="3427964" y="2244682"/>
            <a:chExt cx="225891" cy="225034"/>
          </a:xfrm>
        </p:grpSpPr>
        <p:sp>
          <p:nvSpPr>
            <p:cNvPr id="25" name="Google Shape;309;p22">
              <a:extLst>
                <a:ext uri="{FF2B5EF4-FFF2-40B4-BE49-F238E27FC236}">
                  <a16:creationId xmlns:a16="http://schemas.microsoft.com/office/drawing/2014/main" id="{1707AFDF-B439-D2C8-0614-98B27DEFFDB8}"/>
                </a:ext>
              </a:extLst>
            </p:cNvPr>
            <p:cNvSpPr/>
            <p:nvPr/>
          </p:nvSpPr>
          <p:spPr>
            <a:xfrm>
              <a:off x="3427964" y="2244682"/>
              <a:ext cx="225891" cy="225034"/>
            </a:xfrm>
            <a:prstGeom prst="ellipse">
              <a:avLst/>
            </a:prstGeom>
            <a:solidFill>
              <a:schemeClr val="lt1"/>
            </a:solidFill>
            <a:ln w="19050" cap="flat" cmpd="sng">
              <a:solidFill>
                <a:srgbClr val="92C14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 name="Google Shape;310;p22">
              <a:extLst>
                <a:ext uri="{FF2B5EF4-FFF2-40B4-BE49-F238E27FC236}">
                  <a16:creationId xmlns:a16="http://schemas.microsoft.com/office/drawing/2014/main" id="{59990CD0-F626-BBB8-83F1-18EE74386313}"/>
                </a:ext>
              </a:extLst>
            </p:cNvPr>
            <p:cNvSpPr/>
            <p:nvPr/>
          </p:nvSpPr>
          <p:spPr>
            <a:xfrm>
              <a:off x="3482167" y="2298680"/>
              <a:ext cx="117483" cy="117037"/>
            </a:xfrm>
            <a:prstGeom prst="ellipse">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7" name="Rectángulo redondeado 26">
            <a:extLst>
              <a:ext uri="{FF2B5EF4-FFF2-40B4-BE49-F238E27FC236}">
                <a16:creationId xmlns:a16="http://schemas.microsoft.com/office/drawing/2014/main" id="{C9DA6735-52C6-7E66-E9B8-1F3206D1B45B}"/>
              </a:ext>
            </a:extLst>
          </p:cNvPr>
          <p:cNvSpPr/>
          <p:nvPr/>
        </p:nvSpPr>
        <p:spPr>
          <a:xfrm>
            <a:off x="863600" y="4581261"/>
            <a:ext cx="7340363" cy="652727"/>
          </a:xfrm>
          <a:prstGeom prst="roundRect">
            <a:avLst/>
          </a:prstGeom>
          <a:solidFill>
            <a:srgbClr val="81AC46">
              <a:alpha val="3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144000" rIns="180000" rtlCol="0" anchor="ctr"/>
          <a:lstStyle/>
          <a:p>
            <a:pPr marL="0" marR="0" lvl="0" indent="0" rtl="0">
              <a:spcBef>
                <a:spcPts val="0"/>
              </a:spcBef>
              <a:spcAft>
                <a:spcPts val="0"/>
              </a:spcAft>
              <a:buNone/>
            </a:pPr>
            <a:r>
              <a:rPr lang="es-PE" sz="1400" dirty="0">
                <a:solidFill>
                  <a:schemeClr val="tx1"/>
                </a:solidFill>
                <a:latin typeface="Calibri"/>
                <a:ea typeface="Calibri"/>
                <a:cs typeface="Calibri"/>
                <a:sym typeface="Calibri"/>
              </a:rPr>
              <a:t>La clave de un proyecto exitoso será definir claramente durante las fases iniciales del proyecto cuáles de estos cinco criterios de éxito será la prioridad a conseguir por el equipo.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918960" y="5364482"/>
            <a:ext cx="2133600" cy="224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object 7"/>
          <p:cNvSpPr txBox="1"/>
          <p:nvPr/>
        </p:nvSpPr>
        <p:spPr>
          <a:xfrm>
            <a:off x="1282299" y="918374"/>
            <a:ext cx="5453782" cy="2800767"/>
          </a:xfrm>
          <a:prstGeom prst="rect">
            <a:avLst/>
          </a:prstGeom>
        </p:spPr>
        <p:txBody>
          <a:bodyPr vert="horz" wrap="square" lIns="0" tIns="0" rIns="0" bIns="0" rtlCol="0">
            <a:spAutoFit/>
          </a:bodyPr>
          <a:lstStyle/>
          <a:p>
            <a:pPr marL="11725" marR="0" lvl="0" indent="0" algn="l" rtl="0">
              <a:spcBef>
                <a:spcPts val="0"/>
              </a:spcBef>
              <a:spcAft>
                <a:spcPts val="0"/>
              </a:spcAft>
              <a:buClr>
                <a:srgbClr val="EE4639"/>
              </a:buClr>
              <a:buSzPct val="100000"/>
              <a:buNone/>
            </a:pPr>
            <a:r>
              <a:rPr lang="es-PE" sz="1400" b="1" dirty="0">
                <a:solidFill>
                  <a:schemeClr val="dk1"/>
                </a:solidFill>
                <a:latin typeface="Calibri" panose="020F0502020204030204" pitchFamily="34" charset="0"/>
                <a:ea typeface="Calibri"/>
                <a:cs typeface="Calibri" panose="020F0502020204030204" pitchFamily="34" charset="0"/>
                <a:sym typeface="Calibri"/>
              </a:rPr>
              <a:t>En esta sesión: </a:t>
            </a:r>
          </a:p>
          <a:p>
            <a:pPr marL="11725" marR="0" lvl="0" indent="0" algn="l" rtl="0">
              <a:spcBef>
                <a:spcPts val="0"/>
              </a:spcBef>
              <a:spcAft>
                <a:spcPts val="0"/>
              </a:spcAft>
              <a:buClr>
                <a:srgbClr val="EE4639"/>
              </a:buClr>
              <a:buSzPct val="100000"/>
              <a:buNone/>
            </a:pPr>
            <a:endParaRPr lang="es-PE" sz="1400" dirty="0">
              <a:latin typeface="Calibri" panose="020F0502020204030204" pitchFamily="34" charset="0"/>
              <a:cs typeface="Calibri" panose="020F0502020204030204" pitchFamily="34" charset="0"/>
            </a:endParaRPr>
          </a:p>
          <a:p>
            <a:pPr marL="180000" marR="0" lvl="0" indent="-168275" algn="l" rtl="0">
              <a:spcBef>
                <a:spcPts val="0"/>
              </a:spcBef>
              <a:spcAft>
                <a:spcPts val="0"/>
              </a:spcAft>
              <a:buClr>
                <a:srgbClr val="EE4639"/>
              </a:buClr>
              <a:buSzPct val="1000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Reconocerás</a:t>
            </a:r>
            <a:r>
              <a:rPr lang="es-PE" sz="1400" dirty="0">
                <a:solidFill>
                  <a:schemeClr val="dk1"/>
                </a:solidFill>
                <a:latin typeface="Calibri" panose="020F0502020204030204" pitchFamily="34" charset="0"/>
                <a:ea typeface="Calibri"/>
                <a:cs typeface="Calibri" panose="020F0502020204030204" pitchFamily="34" charset="0"/>
                <a:sym typeface="Calibri"/>
              </a:rPr>
              <a:t> la diferencia y las características entre proyecto y trabajo operativo.</a:t>
            </a:r>
            <a:endParaRPr lang="es-PE" sz="1400" dirty="0">
              <a:latin typeface="Calibri" panose="020F0502020204030204" pitchFamily="34" charset="0"/>
              <a:cs typeface="Calibri" panose="020F0502020204030204" pitchFamily="34" charset="0"/>
            </a:endParaRPr>
          </a:p>
          <a:p>
            <a:pPr marL="180000" marR="0" lvl="0" indent="-66675" algn="l" rtl="0">
              <a:spcBef>
                <a:spcPts val="0"/>
              </a:spcBef>
              <a:spcAft>
                <a:spcPts val="0"/>
              </a:spcAft>
              <a:buClr>
                <a:srgbClr val="EE4639"/>
              </a:buClr>
              <a:buSzPct val="100000"/>
              <a:buFont typeface="Arial"/>
              <a:buNone/>
            </a:pPr>
            <a:endParaRPr lang="es-PE" sz="1400" dirty="0">
              <a:solidFill>
                <a:schemeClr val="dk1"/>
              </a:solidFill>
              <a:latin typeface="Calibri" panose="020F0502020204030204" pitchFamily="34" charset="0"/>
              <a:ea typeface="Calibri"/>
              <a:cs typeface="Calibri" panose="020F0502020204030204" pitchFamily="34" charset="0"/>
              <a:sym typeface="Calibri"/>
            </a:endParaRPr>
          </a:p>
          <a:p>
            <a:pPr marL="180000" marR="0" lvl="0" indent="-168275" algn="l" rtl="0">
              <a:spcBef>
                <a:spcPts val="0"/>
              </a:spcBef>
              <a:spcAft>
                <a:spcPts val="0"/>
              </a:spcAft>
              <a:buClr>
                <a:srgbClr val="EE4639"/>
              </a:buClr>
              <a:buSzPct val="1000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Identificarás</a:t>
            </a:r>
            <a:r>
              <a:rPr lang="es-PE" sz="1400" dirty="0">
                <a:solidFill>
                  <a:schemeClr val="dk1"/>
                </a:solidFill>
                <a:latin typeface="Calibri" panose="020F0502020204030204" pitchFamily="34" charset="0"/>
                <a:ea typeface="Calibri"/>
                <a:cs typeface="Calibri" panose="020F0502020204030204" pitchFamily="34" charset="0"/>
                <a:sym typeface="Calibri"/>
              </a:rPr>
              <a:t> los criterios que se toman en cuenta para declarar un proyecto exitoso.</a:t>
            </a:r>
            <a:endParaRPr lang="es-PE" sz="1400" dirty="0">
              <a:latin typeface="Calibri" panose="020F0502020204030204" pitchFamily="34" charset="0"/>
              <a:cs typeface="Calibri" panose="020F0502020204030204" pitchFamily="34" charset="0"/>
            </a:endParaRPr>
          </a:p>
          <a:p>
            <a:pPr marL="180000" marR="0" lvl="0" indent="-66675" algn="l" rtl="0">
              <a:spcBef>
                <a:spcPts val="0"/>
              </a:spcBef>
              <a:spcAft>
                <a:spcPts val="0"/>
              </a:spcAft>
              <a:buClr>
                <a:srgbClr val="EE4639"/>
              </a:buClr>
              <a:buSzPct val="100000"/>
              <a:buFont typeface="Arial"/>
              <a:buNone/>
            </a:pPr>
            <a:endParaRPr lang="es-PE" sz="1400" dirty="0">
              <a:solidFill>
                <a:schemeClr val="dk1"/>
              </a:solidFill>
              <a:latin typeface="Calibri" panose="020F0502020204030204" pitchFamily="34" charset="0"/>
              <a:ea typeface="Calibri"/>
              <a:cs typeface="Calibri" panose="020F0502020204030204" pitchFamily="34" charset="0"/>
              <a:sym typeface="Calibri"/>
            </a:endParaRPr>
          </a:p>
          <a:p>
            <a:pPr marL="180000" marR="0" lvl="0" indent="-168275" algn="l" rtl="0">
              <a:spcBef>
                <a:spcPts val="0"/>
              </a:spcBef>
              <a:spcAft>
                <a:spcPts val="0"/>
              </a:spcAft>
              <a:buClr>
                <a:srgbClr val="EE4639"/>
              </a:buClr>
              <a:buSzPct val="1000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Distinguirás</a:t>
            </a:r>
            <a:r>
              <a:rPr lang="es-PE" sz="1400" dirty="0">
                <a:solidFill>
                  <a:schemeClr val="dk1"/>
                </a:solidFill>
                <a:latin typeface="Calibri" panose="020F0502020204030204" pitchFamily="34" charset="0"/>
                <a:ea typeface="Calibri"/>
                <a:cs typeface="Calibri" panose="020F0502020204030204" pitchFamily="34" charset="0"/>
                <a:sym typeface="Calibri"/>
              </a:rPr>
              <a:t> las principales razones de fracaso que enfrentan los proyectos.</a:t>
            </a:r>
            <a:endParaRPr lang="es-PE" sz="1400" dirty="0">
              <a:latin typeface="Calibri" panose="020F0502020204030204" pitchFamily="34" charset="0"/>
              <a:cs typeface="Calibri" panose="020F0502020204030204" pitchFamily="34" charset="0"/>
            </a:endParaRPr>
          </a:p>
          <a:p>
            <a:pPr marL="180000" marR="0" lvl="0" indent="-66675" algn="l" rtl="0">
              <a:spcBef>
                <a:spcPts val="0"/>
              </a:spcBef>
              <a:spcAft>
                <a:spcPts val="0"/>
              </a:spcAft>
              <a:buClr>
                <a:srgbClr val="EE4639"/>
              </a:buClr>
              <a:buSzPct val="100000"/>
              <a:buFont typeface="Arial"/>
              <a:buNone/>
            </a:pPr>
            <a:endParaRPr lang="es-PE" sz="1400" dirty="0">
              <a:solidFill>
                <a:schemeClr val="dk1"/>
              </a:solidFill>
              <a:latin typeface="Calibri" panose="020F0502020204030204" pitchFamily="34" charset="0"/>
              <a:ea typeface="Calibri"/>
              <a:cs typeface="Calibri" panose="020F0502020204030204" pitchFamily="34" charset="0"/>
              <a:sym typeface="Calibri"/>
            </a:endParaRPr>
          </a:p>
          <a:p>
            <a:pPr marL="180000" marR="0" lvl="0" indent="-168275" algn="l" rtl="0">
              <a:spcBef>
                <a:spcPts val="0"/>
              </a:spcBef>
              <a:spcAft>
                <a:spcPts val="0"/>
              </a:spcAft>
              <a:buClr>
                <a:srgbClr val="EE4639"/>
              </a:buClr>
              <a:buSzPct val="1000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Comprenderás</a:t>
            </a:r>
            <a:r>
              <a:rPr lang="es-PE" sz="1400" dirty="0">
                <a:solidFill>
                  <a:schemeClr val="dk1"/>
                </a:solidFill>
                <a:latin typeface="Calibri" panose="020F0502020204030204" pitchFamily="34" charset="0"/>
                <a:ea typeface="Calibri"/>
                <a:cs typeface="Calibri" panose="020F0502020204030204" pitchFamily="34" charset="0"/>
                <a:sym typeface="Calibri"/>
              </a:rPr>
              <a:t> la importancia de las áreas de conocimiento y los grupos de proceso que conducen la gestión de proyectos.</a:t>
            </a:r>
            <a:endParaRPr lang="es-PE" sz="1400" dirty="0">
              <a:solidFill>
                <a:srgbClr val="262626"/>
              </a:solidFill>
              <a:latin typeface="Calibri" panose="020F0502020204030204" pitchFamily="34" charset="0"/>
              <a:ea typeface="Calibri"/>
              <a:cs typeface="Calibri" panose="020F0502020204030204" pitchFamily="34" charset="0"/>
              <a:sym typeface="Calibri"/>
            </a:endParaRPr>
          </a:p>
        </p:txBody>
      </p:sp>
      <p:pic>
        <p:nvPicPr>
          <p:cNvPr id="6" name="Imagen 5"/>
          <p:cNvPicPr>
            <a:picLocks noChangeAspect="1"/>
          </p:cNvPicPr>
          <p:nvPr/>
        </p:nvPicPr>
        <p:blipFill>
          <a:blip r:embed="rId3"/>
          <a:stretch>
            <a:fillRect/>
          </a:stretch>
        </p:blipFill>
        <p:spPr>
          <a:xfrm>
            <a:off x="1010841" y="954887"/>
            <a:ext cx="117851" cy="121369"/>
          </a:xfrm>
          <a:prstGeom prst="rect">
            <a:avLst/>
          </a:prstGeom>
        </p:spPr>
      </p:pic>
      <p:sp>
        <p:nvSpPr>
          <p:cNvPr id="2" name="Rectángulo 1"/>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7" name="Imagen 16"/>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6663" y="3052733"/>
            <a:ext cx="1689027" cy="2181257"/>
          </a:xfrm>
          <a:prstGeom prst="rect">
            <a:avLst/>
          </a:prstGeom>
        </p:spPr>
      </p:pic>
      <p:sp>
        <p:nvSpPr>
          <p:cNvPr id="9" name="Rectángulo 8"/>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INTRODUCCIÓN </a:t>
            </a:r>
          </a:p>
        </p:txBody>
      </p:sp>
    </p:spTree>
    <p:extLst>
      <p:ext uri="{BB962C8B-B14F-4D97-AF65-F5344CB8AC3E}">
        <p14:creationId xmlns:p14="http://schemas.microsoft.com/office/powerpoint/2010/main" val="7832399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5" y="3169974"/>
            <a:ext cx="4495428" cy="997196"/>
          </a:xfrm>
          <a:prstGeom prst="rect">
            <a:avLst/>
          </a:prstGeom>
          <a:noFill/>
        </p:spPr>
        <p:txBody>
          <a:bodyPr wrap="square" lIns="0" tIns="0" rIns="0" bIns="0" rtlCol="0">
            <a:spAutoFit/>
          </a:bodyPr>
          <a:lstStyle/>
          <a:p>
            <a:pPr>
              <a:lnSpc>
                <a:spcPct val="90000"/>
              </a:lnSpc>
              <a:spcBef>
                <a:spcPts val="1000"/>
              </a:spcBef>
              <a:defRPr/>
            </a:pPr>
            <a:r>
              <a:rPr lang="es-PE" sz="2400" dirty="0">
                <a:solidFill>
                  <a:schemeClr val="bg1"/>
                </a:solidFill>
                <a:latin typeface="Graphik Regular" panose="020B0503030202060203" pitchFamily="34" charset="77"/>
                <a:sym typeface="Calibri"/>
              </a:rPr>
              <a:t>ÁREAS DE CONOCIMIENTO Y </a:t>
            </a:r>
            <a:r>
              <a:rPr lang="es-PE" sz="2400" b="1" dirty="0">
                <a:solidFill>
                  <a:schemeClr val="bg1"/>
                </a:solidFill>
                <a:latin typeface="Graphik Bold" panose="020B0503030202060203" pitchFamily="34" charset="77"/>
                <a:sym typeface="Calibri"/>
              </a:rPr>
              <a:t>GRUPOS DE PROCESOS DE LA GESTIÓN DE PROYECTOS</a:t>
            </a:r>
            <a:endParaRPr lang="es-PE" sz="24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5011094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7" name="Google Shape;357;p30"/>
          <p:cNvSpPr txBox="1"/>
          <p:nvPr/>
        </p:nvSpPr>
        <p:spPr>
          <a:xfrm>
            <a:off x="508783" y="877888"/>
            <a:ext cx="8166905" cy="1061829"/>
          </a:xfrm>
          <a:prstGeom prst="rect">
            <a:avLst/>
          </a:prstGeom>
          <a:noFill/>
          <a:ln>
            <a:noFill/>
          </a:ln>
        </p:spPr>
        <p:txBody>
          <a:bodyPr spcFirstLastPara="1" wrap="square" lIns="0" tIns="0" rIns="0" bIns="0" anchor="t" anchorCtr="0">
            <a:spAutoFit/>
          </a:bodyPr>
          <a:lstStyle/>
          <a:p>
            <a:pPr marL="11725" marR="0" lvl="0" indent="0" algn="l" rtl="0">
              <a:spcBef>
                <a:spcPts val="0"/>
              </a:spcBef>
              <a:spcAft>
                <a:spcPts val="600"/>
              </a:spcAft>
              <a:buNone/>
            </a:pPr>
            <a:r>
              <a:rPr lang="es-PE" sz="1600" b="1" dirty="0">
                <a:solidFill>
                  <a:srgbClr val="262626"/>
                </a:solidFill>
                <a:latin typeface="Calibri" panose="020F0502020204030204" pitchFamily="34" charset="0"/>
                <a:ea typeface="Calibri"/>
                <a:cs typeface="Calibri" panose="020F0502020204030204" pitchFamily="34" charset="0"/>
                <a:sym typeface="Calibri"/>
              </a:rPr>
              <a:t>ÁREAS DE CONOCIMIENTO</a:t>
            </a:r>
            <a:endParaRPr sz="1600" dirty="0">
              <a:solidFill>
                <a:srgbClr val="262626"/>
              </a:solidFill>
              <a:latin typeface="Calibri" panose="020F0502020204030204" pitchFamily="34" charset="0"/>
              <a:ea typeface="Calibri"/>
              <a:cs typeface="Calibri" panose="020F0502020204030204" pitchFamily="34" charset="0"/>
              <a:sym typeface="Calibri"/>
            </a:endParaRPr>
          </a:p>
          <a:p>
            <a:pPr marL="11725" marR="0" lvl="0" indent="0" algn="l" rtl="0">
              <a:spcBef>
                <a:spcPts val="0"/>
              </a:spcBef>
              <a:spcAft>
                <a:spcPts val="0"/>
              </a:spcAft>
              <a:buNone/>
            </a:pPr>
            <a:r>
              <a:rPr lang="es-PE" sz="1600" b="1" dirty="0">
                <a:solidFill>
                  <a:srgbClr val="262626"/>
                </a:solidFill>
                <a:latin typeface="Calibri" panose="020F0502020204030204" pitchFamily="34" charset="0"/>
                <a:ea typeface="Calibri"/>
                <a:cs typeface="Calibri" panose="020F0502020204030204" pitchFamily="34" charset="0"/>
                <a:sym typeface="Calibri"/>
              </a:rPr>
              <a:t>Las Áreas de Conocimiento de la Gestión de Proyectos son </a:t>
            </a:r>
            <a:r>
              <a:rPr lang="es-PE" sz="1600" b="1" dirty="0">
                <a:solidFill>
                  <a:srgbClr val="EF4639"/>
                </a:solidFill>
                <a:latin typeface="Calibri" panose="020F0502020204030204" pitchFamily="34" charset="0"/>
                <a:ea typeface="Calibri"/>
                <a:cs typeface="Calibri" panose="020F0502020204030204" pitchFamily="34" charset="0"/>
                <a:sym typeface="Calibri"/>
              </a:rPr>
              <a:t>campos o áreas de especialización</a:t>
            </a:r>
            <a:r>
              <a:rPr lang="es-PE" sz="1600" dirty="0">
                <a:solidFill>
                  <a:srgbClr val="EF4639"/>
                </a:solidFill>
                <a:latin typeface="Calibri" panose="020F0502020204030204" pitchFamily="34" charset="0"/>
                <a:ea typeface="Calibri"/>
                <a:cs typeface="Calibri" panose="020F0502020204030204" pitchFamily="34" charset="0"/>
                <a:sym typeface="Calibri"/>
              </a:rPr>
              <a:t> </a:t>
            </a:r>
            <a:r>
              <a:rPr lang="es-PE" sz="1600" b="1" dirty="0">
                <a:solidFill>
                  <a:srgbClr val="262626"/>
                </a:solidFill>
                <a:latin typeface="Calibri" panose="020F0502020204030204" pitchFamily="34" charset="0"/>
                <a:ea typeface="Calibri"/>
                <a:cs typeface="Calibri" panose="020F0502020204030204" pitchFamily="34" charset="0"/>
                <a:sym typeface="Calibri"/>
              </a:rPr>
              <a:t>que se emplean comúnmente al dirigir proyectos.</a:t>
            </a:r>
            <a:r>
              <a:rPr lang="es-PE" sz="1600" dirty="0">
                <a:solidFill>
                  <a:srgbClr val="262626"/>
                </a:solidFill>
                <a:latin typeface="Calibri" panose="020F0502020204030204" pitchFamily="34" charset="0"/>
                <a:ea typeface="Calibri"/>
                <a:cs typeface="Calibri" panose="020F0502020204030204" pitchFamily="34" charset="0"/>
                <a:sym typeface="Calibri"/>
              </a:rPr>
              <a:t> El Director de Proyectos debe tener la capacidad de gestionar estas áreas de conocimientos.</a:t>
            </a:r>
            <a:endParaRPr sz="1600" dirty="0">
              <a:solidFill>
                <a:srgbClr val="262626"/>
              </a:solidFill>
              <a:latin typeface="Calibri" panose="020F0502020204030204" pitchFamily="34" charset="0"/>
              <a:ea typeface="Calibri"/>
              <a:cs typeface="Calibri" panose="020F0502020204030204" pitchFamily="34" charset="0"/>
              <a:sym typeface="Calibri"/>
            </a:endParaRPr>
          </a:p>
        </p:txBody>
      </p:sp>
      <p:sp>
        <p:nvSpPr>
          <p:cNvPr id="359" name="Google Shape;359;p30"/>
          <p:cNvSpPr/>
          <p:nvPr/>
        </p:nvSpPr>
        <p:spPr>
          <a:xfrm>
            <a:off x="514920" y="2492185"/>
            <a:ext cx="1572178"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PE" sz="7200" b="1" dirty="0">
                <a:solidFill>
                  <a:srgbClr val="00B1C2"/>
                </a:solidFill>
                <a:latin typeface="Calibri"/>
                <a:ea typeface="Calibri"/>
                <a:cs typeface="Calibri"/>
                <a:sym typeface="Calibri"/>
              </a:rPr>
              <a:t>10</a:t>
            </a:r>
            <a:endParaRPr sz="7200" b="1" dirty="0">
              <a:solidFill>
                <a:srgbClr val="00B1C2"/>
              </a:solidFill>
              <a:latin typeface="Calibri"/>
              <a:ea typeface="Calibri"/>
              <a:cs typeface="Calibri"/>
              <a:sym typeface="Calibri"/>
            </a:endParaRPr>
          </a:p>
        </p:txBody>
      </p:sp>
      <p:sp>
        <p:nvSpPr>
          <p:cNvPr id="360" name="Google Shape;360;p30"/>
          <p:cNvSpPr/>
          <p:nvPr/>
        </p:nvSpPr>
        <p:spPr>
          <a:xfrm>
            <a:off x="514920" y="3600181"/>
            <a:ext cx="2445178" cy="75709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None/>
            </a:pPr>
            <a:r>
              <a:rPr lang="es-PE" sz="2400" b="1" dirty="0">
                <a:latin typeface="Calibri"/>
                <a:ea typeface="Calibri"/>
                <a:cs typeface="Calibri"/>
                <a:sym typeface="Calibri"/>
              </a:rPr>
              <a:t>Áreas de Conocimiento</a:t>
            </a:r>
            <a:endParaRPr sz="2400" b="1" dirty="0">
              <a:latin typeface="Calibri"/>
              <a:ea typeface="Calibri"/>
              <a:cs typeface="Calibri"/>
              <a:sym typeface="Calibri"/>
            </a:endParaRPr>
          </a:p>
        </p:txBody>
      </p:sp>
      <p:sp>
        <p:nvSpPr>
          <p:cNvPr id="2" name="Rectangle 5">
            <a:extLst>
              <a:ext uri="{FF2B5EF4-FFF2-40B4-BE49-F238E27FC236}">
                <a16:creationId xmlns:a16="http://schemas.microsoft.com/office/drawing/2014/main" id="{358844B3-FB02-FEFC-621B-CDB924B22985}"/>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ÁREAS DE CONOCIMIENTO Y GRUPOS DE PROCESOS DE LA GESTIÓN DE PROYECTOS</a:t>
            </a:r>
            <a:endParaRPr lang="es-PE" sz="1000" dirty="0">
              <a:solidFill>
                <a:schemeClr val="bg1">
                  <a:lumMod val="65000"/>
                </a:schemeClr>
              </a:solidFill>
              <a:latin typeface="Calibri" charset="0"/>
              <a:cs typeface="Calibri" charset="0"/>
            </a:endParaRPr>
          </a:p>
        </p:txBody>
      </p:sp>
      <p:pic>
        <p:nvPicPr>
          <p:cNvPr id="4098" name="Picture 2">
            <a:extLst>
              <a:ext uri="{FF2B5EF4-FFF2-40B4-BE49-F238E27FC236}">
                <a16:creationId xmlns:a16="http://schemas.microsoft.com/office/drawing/2014/main" id="{274642A3-4CA2-D59F-86BF-F17264B38E3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2960098" y="2312494"/>
            <a:ext cx="5613011" cy="292149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cxnSp>
        <p:nvCxnSpPr>
          <p:cNvPr id="367" name="Google Shape;367;p31"/>
          <p:cNvCxnSpPr/>
          <p:nvPr/>
        </p:nvCxnSpPr>
        <p:spPr>
          <a:xfrm>
            <a:off x="993464" y="4739050"/>
            <a:ext cx="7157071" cy="0"/>
          </a:xfrm>
          <a:prstGeom prst="straightConnector1">
            <a:avLst/>
          </a:prstGeom>
          <a:noFill/>
          <a:ln w="25400" cap="flat" cmpd="sng">
            <a:solidFill>
              <a:srgbClr val="00B1C2"/>
            </a:solidFill>
            <a:prstDash val="solid"/>
            <a:round/>
            <a:headEnd type="oval" w="med" len="med"/>
            <a:tailEnd type="oval" w="med" len="med"/>
          </a:ln>
          <a:effectLst/>
        </p:spPr>
      </p:cxnSp>
      <p:sp>
        <p:nvSpPr>
          <p:cNvPr id="368" name="Google Shape;368;p31"/>
          <p:cNvSpPr txBox="1"/>
          <p:nvPr/>
        </p:nvSpPr>
        <p:spPr>
          <a:xfrm>
            <a:off x="486262" y="4853870"/>
            <a:ext cx="1000340" cy="3385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a:solidFill>
                  <a:schemeClr val="dk1"/>
                </a:solidFill>
                <a:latin typeface="Calibri"/>
                <a:ea typeface="Calibri"/>
                <a:cs typeface="Calibri"/>
                <a:sym typeface="Calibri"/>
              </a:rPr>
              <a:t>15 mayo</a:t>
            </a:r>
            <a:endParaRPr sz="1600" b="1">
              <a:solidFill>
                <a:schemeClr val="dk1"/>
              </a:solidFill>
              <a:latin typeface="Calibri"/>
              <a:ea typeface="Calibri"/>
              <a:cs typeface="Calibri"/>
              <a:sym typeface="Calibri"/>
            </a:endParaRPr>
          </a:p>
        </p:txBody>
      </p:sp>
      <p:sp>
        <p:nvSpPr>
          <p:cNvPr id="369" name="Google Shape;369;p31"/>
          <p:cNvSpPr txBox="1"/>
          <p:nvPr/>
        </p:nvSpPr>
        <p:spPr>
          <a:xfrm>
            <a:off x="7612550" y="4874496"/>
            <a:ext cx="1000341" cy="3385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a:solidFill>
                  <a:schemeClr val="dk1"/>
                </a:solidFill>
                <a:latin typeface="Calibri"/>
                <a:ea typeface="Calibri"/>
                <a:cs typeface="Calibri"/>
                <a:sym typeface="Calibri"/>
              </a:rPr>
              <a:t>15 nov.</a:t>
            </a:r>
            <a:endParaRPr sz="1600" b="1">
              <a:solidFill>
                <a:schemeClr val="dk1"/>
              </a:solidFill>
              <a:latin typeface="Calibri"/>
              <a:ea typeface="Calibri"/>
              <a:cs typeface="Calibri"/>
              <a:sym typeface="Calibri"/>
            </a:endParaRPr>
          </a:p>
        </p:txBody>
      </p:sp>
      <p:sp>
        <p:nvSpPr>
          <p:cNvPr id="370" name="Google Shape;370;p31"/>
          <p:cNvSpPr txBox="1"/>
          <p:nvPr/>
        </p:nvSpPr>
        <p:spPr>
          <a:xfrm>
            <a:off x="3051373" y="4838049"/>
            <a:ext cx="29964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a:solidFill>
                  <a:schemeClr val="dk1"/>
                </a:solidFill>
                <a:latin typeface="Calibri"/>
                <a:ea typeface="Calibri"/>
                <a:cs typeface="Calibri"/>
                <a:sym typeface="Calibri"/>
              </a:rPr>
              <a:t>Tiempo de Vida del Proyecto</a:t>
            </a:r>
            <a:endParaRPr sz="1600" b="1">
              <a:solidFill>
                <a:schemeClr val="dk1"/>
              </a:solidFill>
              <a:latin typeface="Calibri"/>
              <a:ea typeface="Calibri"/>
              <a:cs typeface="Calibri"/>
              <a:sym typeface="Calibri"/>
            </a:endParaRPr>
          </a:p>
        </p:txBody>
      </p:sp>
      <p:sp>
        <p:nvSpPr>
          <p:cNvPr id="371" name="Google Shape;371;p31"/>
          <p:cNvSpPr/>
          <p:nvPr/>
        </p:nvSpPr>
        <p:spPr>
          <a:xfrm rot="-5400000">
            <a:off x="4327930" y="920660"/>
            <a:ext cx="488140" cy="6897023"/>
          </a:xfrm>
          <a:prstGeom prst="rightBrace">
            <a:avLst>
              <a:gd name="adj1" fmla="val 0"/>
              <a:gd name="adj2" fmla="val 50000"/>
            </a:avLst>
          </a:prstGeom>
          <a:noFill/>
          <a:ln w="25400" cap="flat" cmpd="sng">
            <a:solidFill>
              <a:srgbClr val="FE7828"/>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72" name="Google Shape;372;p31"/>
          <p:cNvSpPr/>
          <p:nvPr/>
        </p:nvSpPr>
        <p:spPr>
          <a:xfrm>
            <a:off x="1692385" y="1008859"/>
            <a:ext cx="5556203" cy="2441531"/>
          </a:xfrm>
          <a:prstGeom prst="roundRect">
            <a:avLst>
              <a:gd name="adj" fmla="val 8617"/>
            </a:avLst>
          </a:prstGeom>
          <a:solidFill>
            <a:srgbClr val="D9DBE1"/>
          </a:solidFill>
          <a:ln w="9525" cap="flat" cmpd="sng">
            <a:no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73" name="Google Shape;373;p31"/>
          <p:cNvSpPr/>
          <p:nvPr/>
        </p:nvSpPr>
        <p:spPr>
          <a:xfrm>
            <a:off x="1901791" y="1664838"/>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bg1"/>
                </a:solidFill>
                <a:latin typeface="Calibri"/>
                <a:ea typeface="Calibri"/>
                <a:cs typeface="Calibri"/>
                <a:sym typeface="Calibri"/>
              </a:rPr>
              <a:t>Gestión del Tiempo</a:t>
            </a:r>
            <a:endParaRPr sz="1400" b="1">
              <a:solidFill>
                <a:schemeClr val="bg1"/>
              </a:solidFill>
              <a:latin typeface="Calibri"/>
              <a:ea typeface="Calibri"/>
              <a:cs typeface="Calibri"/>
              <a:sym typeface="Calibri"/>
            </a:endParaRPr>
          </a:p>
        </p:txBody>
      </p:sp>
      <p:sp>
        <p:nvSpPr>
          <p:cNvPr id="374" name="Google Shape;374;p31"/>
          <p:cNvSpPr/>
          <p:nvPr/>
        </p:nvSpPr>
        <p:spPr>
          <a:xfrm>
            <a:off x="1901791" y="2071677"/>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bg1"/>
                </a:solidFill>
                <a:latin typeface="Calibri"/>
                <a:ea typeface="Calibri"/>
                <a:cs typeface="Calibri"/>
                <a:sym typeface="Calibri"/>
              </a:rPr>
              <a:t>Gestión del Costo</a:t>
            </a:r>
            <a:endParaRPr sz="1400" b="1">
              <a:solidFill>
                <a:schemeClr val="bg1"/>
              </a:solidFill>
              <a:latin typeface="Calibri"/>
              <a:ea typeface="Calibri"/>
              <a:cs typeface="Calibri"/>
              <a:sym typeface="Calibri"/>
            </a:endParaRPr>
          </a:p>
        </p:txBody>
      </p:sp>
      <p:sp>
        <p:nvSpPr>
          <p:cNvPr id="375" name="Google Shape;375;p31"/>
          <p:cNvSpPr/>
          <p:nvPr/>
        </p:nvSpPr>
        <p:spPr>
          <a:xfrm>
            <a:off x="1901791" y="2481825"/>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bg1"/>
                </a:solidFill>
                <a:latin typeface="Calibri"/>
                <a:ea typeface="Calibri"/>
                <a:cs typeface="Calibri"/>
                <a:sym typeface="Calibri"/>
              </a:rPr>
              <a:t>Gestión del Riesgo</a:t>
            </a:r>
            <a:endParaRPr sz="1400" b="1">
              <a:solidFill>
                <a:schemeClr val="bg1"/>
              </a:solidFill>
              <a:latin typeface="Calibri"/>
              <a:ea typeface="Calibri"/>
              <a:cs typeface="Calibri"/>
              <a:sym typeface="Calibri"/>
            </a:endParaRPr>
          </a:p>
        </p:txBody>
      </p:sp>
      <p:sp>
        <p:nvSpPr>
          <p:cNvPr id="376" name="Google Shape;376;p31"/>
          <p:cNvSpPr/>
          <p:nvPr/>
        </p:nvSpPr>
        <p:spPr>
          <a:xfrm>
            <a:off x="1901791" y="2890166"/>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dirty="0">
                <a:solidFill>
                  <a:schemeClr val="bg1"/>
                </a:solidFill>
                <a:latin typeface="Calibri"/>
                <a:ea typeface="Calibri"/>
                <a:cs typeface="Calibri"/>
                <a:sym typeface="Calibri"/>
              </a:rPr>
              <a:t>Gestión de los Recursos</a:t>
            </a:r>
            <a:endParaRPr sz="1400" b="1" dirty="0">
              <a:solidFill>
                <a:schemeClr val="bg1"/>
              </a:solidFill>
              <a:latin typeface="Calibri"/>
              <a:ea typeface="Calibri"/>
              <a:cs typeface="Calibri"/>
              <a:sym typeface="Calibri"/>
            </a:endParaRPr>
          </a:p>
        </p:txBody>
      </p:sp>
      <p:sp>
        <p:nvSpPr>
          <p:cNvPr id="377" name="Google Shape;377;p31"/>
          <p:cNvSpPr/>
          <p:nvPr/>
        </p:nvSpPr>
        <p:spPr>
          <a:xfrm>
            <a:off x="1901791" y="1268748"/>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dirty="0">
                <a:solidFill>
                  <a:schemeClr val="bg1"/>
                </a:solidFill>
                <a:latin typeface="Calibri"/>
                <a:ea typeface="Calibri"/>
                <a:cs typeface="Calibri"/>
                <a:sym typeface="Calibri"/>
              </a:rPr>
              <a:t>Gestión del Alcance</a:t>
            </a:r>
            <a:endParaRPr sz="1400" b="1" dirty="0">
              <a:solidFill>
                <a:schemeClr val="bg1"/>
              </a:solidFill>
              <a:latin typeface="Calibri"/>
              <a:ea typeface="Calibri"/>
              <a:cs typeface="Calibri"/>
              <a:sym typeface="Calibri"/>
            </a:endParaRPr>
          </a:p>
        </p:txBody>
      </p:sp>
      <p:sp>
        <p:nvSpPr>
          <p:cNvPr id="378" name="Google Shape;378;p31"/>
          <p:cNvSpPr/>
          <p:nvPr/>
        </p:nvSpPr>
        <p:spPr>
          <a:xfrm>
            <a:off x="4519348" y="1666645"/>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bg1"/>
                </a:solidFill>
                <a:latin typeface="Calibri"/>
                <a:ea typeface="Calibri"/>
                <a:cs typeface="Calibri"/>
                <a:sym typeface="Calibri"/>
              </a:rPr>
              <a:t>Gestión de los Interesados</a:t>
            </a:r>
            <a:endParaRPr sz="1400" b="1">
              <a:solidFill>
                <a:schemeClr val="bg1"/>
              </a:solidFill>
              <a:latin typeface="Calibri"/>
              <a:ea typeface="Calibri"/>
              <a:cs typeface="Calibri"/>
              <a:sym typeface="Calibri"/>
            </a:endParaRPr>
          </a:p>
        </p:txBody>
      </p:sp>
      <p:sp>
        <p:nvSpPr>
          <p:cNvPr id="379" name="Google Shape;379;p31"/>
          <p:cNvSpPr/>
          <p:nvPr/>
        </p:nvSpPr>
        <p:spPr>
          <a:xfrm>
            <a:off x="4519348" y="2073484"/>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bg1"/>
                </a:solidFill>
                <a:latin typeface="Calibri"/>
                <a:ea typeface="Calibri"/>
                <a:cs typeface="Calibri"/>
                <a:sym typeface="Calibri"/>
              </a:rPr>
              <a:t>Gestión de las Adquisiciones</a:t>
            </a:r>
            <a:endParaRPr sz="1400" b="1">
              <a:solidFill>
                <a:schemeClr val="bg1"/>
              </a:solidFill>
              <a:latin typeface="Calibri"/>
              <a:ea typeface="Calibri"/>
              <a:cs typeface="Calibri"/>
              <a:sym typeface="Calibri"/>
            </a:endParaRPr>
          </a:p>
        </p:txBody>
      </p:sp>
      <p:sp>
        <p:nvSpPr>
          <p:cNvPr id="380" name="Google Shape;380;p31"/>
          <p:cNvSpPr/>
          <p:nvPr/>
        </p:nvSpPr>
        <p:spPr>
          <a:xfrm>
            <a:off x="4519348" y="2483632"/>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bg1"/>
                </a:solidFill>
                <a:latin typeface="Calibri"/>
                <a:ea typeface="Calibri"/>
                <a:cs typeface="Calibri"/>
                <a:sym typeface="Calibri"/>
              </a:rPr>
              <a:t>Gestión de las Comunicaciones</a:t>
            </a:r>
            <a:endParaRPr sz="1400" b="1">
              <a:solidFill>
                <a:schemeClr val="bg1"/>
              </a:solidFill>
              <a:latin typeface="Calibri"/>
              <a:ea typeface="Calibri"/>
              <a:cs typeface="Calibri"/>
              <a:sym typeface="Calibri"/>
            </a:endParaRPr>
          </a:p>
        </p:txBody>
      </p:sp>
      <p:sp>
        <p:nvSpPr>
          <p:cNvPr id="381" name="Google Shape;381;p31"/>
          <p:cNvSpPr/>
          <p:nvPr/>
        </p:nvSpPr>
        <p:spPr>
          <a:xfrm>
            <a:off x="4519348" y="2891973"/>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bg1"/>
                </a:solidFill>
                <a:latin typeface="Calibri"/>
                <a:ea typeface="Calibri"/>
                <a:cs typeface="Calibri"/>
                <a:sym typeface="Calibri"/>
              </a:rPr>
              <a:t>Gestión de la Integración</a:t>
            </a:r>
            <a:endParaRPr sz="1400" b="1">
              <a:solidFill>
                <a:schemeClr val="bg1"/>
              </a:solidFill>
              <a:latin typeface="Calibri"/>
              <a:ea typeface="Calibri"/>
              <a:cs typeface="Calibri"/>
              <a:sym typeface="Calibri"/>
            </a:endParaRPr>
          </a:p>
        </p:txBody>
      </p:sp>
      <p:sp>
        <p:nvSpPr>
          <p:cNvPr id="382" name="Google Shape;382;p31"/>
          <p:cNvSpPr/>
          <p:nvPr/>
        </p:nvSpPr>
        <p:spPr>
          <a:xfrm>
            <a:off x="4519348" y="1270555"/>
            <a:ext cx="2516044" cy="303139"/>
          </a:xfrm>
          <a:prstGeom prst="roundRect">
            <a:avLst>
              <a:gd name="adj" fmla="val 16667"/>
            </a:avLst>
          </a:prstGeom>
          <a:solidFill>
            <a:srgbClr val="FE7828"/>
          </a:solidFill>
          <a:ln w="9525" cap="flat" cmpd="sng">
            <a:solidFill>
              <a:srgbClr val="FABF8E"/>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bg1"/>
                </a:solidFill>
                <a:latin typeface="Calibri"/>
                <a:ea typeface="Calibri"/>
                <a:cs typeface="Calibri"/>
                <a:sym typeface="Calibri"/>
              </a:rPr>
              <a:t>Gestión de la Calidad</a:t>
            </a:r>
            <a:endParaRPr sz="1400" b="1">
              <a:solidFill>
                <a:schemeClr val="bg1"/>
              </a:solidFill>
              <a:latin typeface="Calibri"/>
              <a:ea typeface="Calibri"/>
              <a:cs typeface="Calibri"/>
              <a:sym typeface="Calibri"/>
            </a:endParaRPr>
          </a:p>
        </p:txBody>
      </p:sp>
      <p:sp>
        <p:nvSpPr>
          <p:cNvPr id="383" name="Google Shape;383;p31"/>
          <p:cNvSpPr/>
          <p:nvPr/>
        </p:nvSpPr>
        <p:spPr>
          <a:xfrm>
            <a:off x="1123488" y="3671265"/>
            <a:ext cx="6897038" cy="24622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PE" sz="1600" b="1">
                <a:solidFill>
                  <a:srgbClr val="808799"/>
                </a:solidFill>
                <a:latin typeface="Calibri"/>
                <a:ea typeface="Calibri"/>
                <a:cs typeface="Calibri"/>
                <a:sym typeface="Calibri"/>
              </a:rPr>
              <a:t>Estas 10 Áreas de Conocimiento aplican durante toda la vida del proyecto</a:t>
            </a:r>
            <a:endParaRPr>
              <a:solidFill>
                <a:srgbClr val="808799"/>
              </a:solidFill>
            </a:endParaRPr>
          </a:p>
        </p:txBody>
      </p:sp>
      <p:sp>
        <p:nvSpPr>
          <p:cNvPr id="2" name="Rectangle 5">
            <a:extLst>
              <a:ext uri="{FF2B5EF4-FFF2-40B4-BE49-F238E27FC236}">
                <a16:creationId xmlns:a16="http://schemas.microsoft.com/office/drawing/2014/main" id="{9118EAC7-F2C9-2689-AF36-4D4CF51F7FC0}"/>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ÁREAS DE CONOCIMIENTO Y GRUPOS DE PROCESOS DE LA GESTIÓN DE PROYECTOS</a:t>
            </a:r>
            <a:endParaRPr lang="es-PE" sz="1000" dirty="0">
              <a:solidFill>
                <a:schemeClr val="bg1">
                  <a:lumMod val="65000"/>
                </a:schemeClr>
              </a:solidFill>
              <a:latin typeface="Calibri" charset="0"/>
              <a:cs typeface="Calibri"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90" name="Google Shape;390;p32"/>
          <p:cNvSpPr txBox="1"/>
          <p:nvPr/>
        </p:nvSpPr>
        <p:spPr>
          <a:xfrm>
            <a:off x="806571" y="1132242"/>
            <a:ext cx="8163022" cy="246221"/>
          </a:xfrm>
          <a:prstGeom prst="rect">
            <a:avLst/>
          </a:prstGeom>
          <a:noFill/>
          <a:ln>
            <a:noFill/>
          </a:ln>
        </p:spPr>
        <p:txBody>
          <a:bodyPr spcFirstLastPara="1" wrap="square" lIns="0" tIns="0" rIns="0" bIns="0" anchor="t" anchorCtr="0">
            <a:spAutoFit/>
          </a:bodyPr>
          <a:lstStyle/>
          <a:p>
            <a:pPr marL="177800" marR="0" lvl="0" indent="-177800" algn="l" rtl="0">
              <a:spcBef>
                <a:spcPts val="0"/>
              </a:spcBef>
              <a:spcAft>
                <a:spcPts val="0"/>
              </a:spcAft>
              <a:buNone/>
            </a:pPr>
            <a:r>
              <a:rPr lang="es-PE" sz="1600" b="1" dirty="0">
                <a:solidFill>
                  <a:schemeClr val="dk1"/>
                </a:solidFill>
                <a:latin typeface="Calibri" panose="020F0502020204030204" pitchFamily="34" charset="0"/>
                <a:ea typeface="Arial"/>
                <a:cs typeface="Calibri" panose="020F0502020204030204" pitchFamily="34" charset="0"/>
                <a:sym typeface="Arial"/>
              </a:rPr>
              <a:t>GESTIÓN DEL PROYECTO DE LANZAMIENTO DE NUEVO PRODUCTO</a:t>
            </a:r>
            <a:endParaRPr dirty="0">
              <a:latin typeface="Calibri" panose="020F0502020204030204" pitchFamily="34" charset="0"/>
              <a:cs typeface="Calibri" panose="020F0502020204030204" pitchFamily="34" charset="0"/>
            </a:endParaRPr>
          </a:p>
        </p:txBody>
      </p:sp>
      <p:pic>
        <p:nvPicPr>
          <p:cNvPr id="391" name="Google Shape;391;p32"/>
          <p:cNvPicPr preferRelativeResize="0"/>
          <p:nvPr/>
        </p:nvPicPr>
        <p:blipFill rotWithShape="1">
          <a:blip r:embed="rId3">
            <a:alphaModFix/>
          </a:blip>
          <a:srcRect t="22917" b="16110"/>
          <a:stretch/>
        </p:blipFill>
        <p:spPr>
          <a:xfrm>
            <a:off x="1384215" y="3126393"/>
            <a:ext cx="3595557" cy="2192352"/>
          </a:xfrm>
          <a:prstGeom prst="rect">
            <a:avLst/>
          </a:prstGeom>
          <a:noFill/>
          <a:ln>
            <a:noFill/>
          </a:ln>
        </p:spPr>
      </p:pic>
      <p:sp>
        <p:nvSpPr>
          <p:cNvPr id="392" name="Google Shape;392;p32"/>
          <p:cNvSpPr txBox="1"/>
          <p:nvPr/>
        </p:nvSpPr>
        <p:spPr>
          <a:xfrm>
            <a:off x="806571" y="1657171"/>
            <a:ext cx="3595556" cy="1431161"/>
          </a:xfrm>
          <a:prstGeom prst="rect">
            <a:avLst/>
          </a:prstGeom>
          <a:noFill/>
          <a:ln>
            <a:noFill/>
          </a:ln>
        </p:spPr>
        <p:txBody>
          <a:bodyPr spcFirstLastPara="1" wrap="square" lIns="0" tIns="0" rIns="0" bIns="0" anchor="t" anchorCtr="0">
            <a:spAutoFit/>
          </a:bodyPr>
          <a:lstStyle/>
          <a:p>
            <a:pPr marL="177800" marR="0" lvl="0" indent="-169863" algn="l" rtl="0">
              <a:spcBef>
                <a:spcPts val="0"/>
              </a:spcBef>
              <a:spcAft>
                <a:spcPts val="600"/>
              </a:spcAft>
              <a:buClr>
                <a:schemeClr val="dk1"/>
              </a:buClr>
              <a:buSzPts val="1300"/>
              <a:buFont typeface="Arial"/>
              <a:buChar char="•"/>
            </a:pPr>
            <a:r>
              <a:rPr lang="es-PE" sz="1300" b="1" dirty="0">
                <a:solidFill>
                  <a:schemeClr val="dk1"/>
                </a:solidFill>
                <a:latin typeface="Calibri"/>
                <a:ea typeface="Calibri"/>
                <a:cs typeface="Calibri"/>
                <a:sym typeface="Calibri"/>
              </a:rPr>
              <a:t>Gestión del</a:t>
            </a:r>
            <a:r>
              <a:rPr lang="es-PE" sz="1300" b="1" dirty="0">
                <a:solidFill>
                  <a:srgbClr val="FE7828"/>
                </a:solidFill>
                <a:latin typeface="Calibri"/>
                <a:ea typeface="Calibri"/>
                <a:cs typeface="Calibri"/>
                <a:sym typeface="Calibri"/>
              </a:rPr>
              <a:t> ALCANCE</a:t>
            </a:r>
            <a:r>
              <a:rPr lang="es-PE" sz="1300" b="1" dirty="0">
                <a:solidFill>
                  <a:schemeClr val="dk1"/>
                </a:solidFill>
                <a:latin typeface="Calibri"/>
                <a:ea typeface="Calibri"/>
                <a:cs typeface="Calibri"/>
                <a:sym typeface="Calibri"/>
              </a:rPr>
              <a:t>: </a:t>
            </a:r>
            <a:r>
              <a:rPr lang="es-PE" sz="1300" dirty="0">
                <a:solidFill>
                  <a:schemeClr val="dk1"/>
                </a:solidFill>
                <a:latin typeface="Calibri"/>
                <a:ea typeface="Calibri"/>
                <a:cs typeface="Calibri"/>
                <a:sym typeface="Calibri"/>
              </a:rPr>
              <a:t>definición de características y funcionalidades del nuevo producto.</a:t>
            </a:r>
            <a:endParaRPr dirty="0"/>
          </a:p>
          <a:p>
            <a:pPr marL="177800" marR="0" lvl="0" indent="-169863" algn="l" rtl="0">
              <a:spcBef>
                <a:spcPts val="0"/>
              </a:spcBef>
              <a:spcAft>
                <a:spcPts val="600"/>
              </a:spcAft>
              <a:buClr>
                <a:schemeClr val="dk1"/>
              </a:buClr>
              <a:buSzPts val="1300"/>
              <a:buFont typeface="Arial"/>
              <a:buChar char="•"/>
            </a:pPr>
            <a:r>
              <a:rPr lang="es-PE" sz="1300" b="1" dirty="0">
                <a:solidFill>
                  <a:schemeClr val="dk1"/>
                </a:solidFill>
                <a:latin typeface="Calibri"/>
                <a:ea typeface="Calibri"/>
                <a:cs typeface="Calibri"/>
                <a:sym typeface="Calibri"/>
              </a:rPr>
              <a:t>Gestión del </a:t>
            </a:r>
            <a:r>
              <a:rPr lang="es-PE" sz="1300" b="1" dirty="0">
                <a:solidFill>
                  <a:srgbClr val="FE7828"/>
                </a:solidFill>
                <a:latin typeface="Calibri"/>
                <a:ea typeface="Calibri"/>
                <a:cs typeface="Calibri"/>
                <a:sym typeface="Calibri"/>
              </a:rPr>
              <a:t>TIEMPO</a:t>
            </a:r>
            <a:r>
              <a:rPr lang="es-PE" sz="1300" b="1" dirty="0">
                <a:solidFill>
                  <a:schemeClr val="dk1"/>
                </a:solidFill>
                <a:latin typeface="Calibri"/>
                <a:ea typeface="Calibri"/>
                <a:cs typeface="Calibri"/>
                <a:sym typeface="Calibri"/>
              </a:rPr>
              <a:t>: </a:t>
            </a:r>
            <a:r>
              <a:rPr lang="es-PE" sz="1300" dirty="0">
                <a:solidFill>
                  <a:schemeClr val="dk1"/>
                </a:solidFill>
                <a:latin typeface="Calibri"/>
                <a:ea typeface="Calibri"/>
                <a:cs typeface="Calibri"/>
                <a:sym typeface="Calibri"/>
              </a:rPr>
              <a:t>plazos para el desarrollo del nuevo producto.</a:t>
            </a:r>
            <a:endParaRPr dirty="0"/>
          </a:p>
          <a:p>
            <a:pPr marL="177800" marR="0" lvl="0" indent="-169863" algn="l" rtl="0">
              <a:spcBef>
                <a:spcPts val="0"/>
              </a:spcBef>
              <a:spcAft>
                <a:spcPts val="600"/>
              </a:spcAft>
              <a:buClr>
                <a:schemeClr val="dk1"/>
              </a:buClr>
              <a:buSzPts val="1300"/>
              <a:buFont typeface="Arial"/>
              <a:buChar char="•"/>
            </a:pPr>
            <a:r>
              <a:rPr lang="es-PE" sz="1300" b="1" dirty="0">
                <a:solidFill>
                  <a:schemeClr val="dk1"/>
                </a:solidFill>
                <a:latin typeface="Calibri"/>
                <a:ea typeface="Calibri"/>
                <a:cs typeface="Calibri"/>
                <a:sym typeface="Calibri"/>
              </a:rPr>
              <a:t>Gestión del </a:t>
            </a:r>
            <a:r>
              <a:rPr lang="es-PE" sz="1300" b="1" dirty="0">
                <a:solidFill>
                  <a:srgbClr val="FE7828"/>
                </a:solidFill>
                <a:latin typeface="Calibri"/>
                <a:ea typeface="Calibri"/>
                <a:cs typeface="Calibri"/>
                <a:sym typeface="Calibri"/>
              </a:rPr>
              <a:t>COSTO</a:t>
            </a:r>
            <a:r>
              <a:rPr lang="es-PE" sz="1300" b="1" dirty="0">
                <a:solidFill>
                  <a:schemeClr val="dk1"/>
                </a:solidFill>
                <a:latin typeface="Calibri"/>
                <a:ea typeface="Calibri"/>
                <a:cs typeface="Calibri"/>
                <a:sym typeface="Calibri"/>
              </a:rPr>
              <a:t>: </a:t>
            </a:r>
            <a:r>
              <a:rPr lang="es-PE" sz="1300" dirty="0">
                <a:solidFill>
                  <a:schemeClr val="dk1"/>
                </a:solidFill>
                <a:latin typeface="Calibri"/>
                <a:ea typeface="Calibri"/>
                <a:cs typeface="Calibri"/>
                <a:sym typeface="Calibri"/>
              </a:rPr>
              <a:t>establecimiento del presupuesto para el proyecto.</a:t>
            </a:r>
            <a:endParaRPr dirty="0"/>
          </a:p>
        </p:txBody>
      </p:sp>
      <p:sp>
        <p:nvSpPr>
          <p:cNvPr id="393" name="Google Shape;393;p32"/>
          <p:cNvSpPr txBox="1"/>
          <p:nvPr/>
        </p:nvSpPr>
        <p:spPr>
          <a:xfrm>
            <a:off x="4756593" y="1657171"/>
            <a:ext cx="3789201" cy="1908215"/>
          </a:xfrm>
          <a:prstGeom prst="rect">
            <a:avLst/>
          </a:prstGeom>
          <a:noFill/>
          <a:ln>
            <a:noFill/>
          </a:ln>
        </p:spPr>
        <p:txBody>
          <a:bodyPr spcFirstLastPara="1" wrap="square" lIns="0" tIns="0" rIns="0" bIns="0" anchor="t" anchorCtr="0">
            <a:spAutoFit/>
          </a:bodyPr>
          <a:lstStyle/>
          <a:p>
            <a:pPr marL="177800" marR="0" lvl="0" indent="-177800" algn="l" rtl="0">
              <a:spcBef>
                <a:spcPts val="0"/>
              </a:spcBef>
              <a:spcAft>
                <a:spcPts val="600"/>
              </a:spcAft>
              <a:buClr>
                <a:schemeClr val="dk1"/>
              </a:buClr>
              <a:buSzPts val="1300"/>
              <a:buFont typeface="Arial"/>
              <a:buChar char="•"/>
            </a:pPr>
            <a:r>
              <a:rPr lang="es-PE" sz="1300" b="1" dirty="0">
                <a:solidFill>
                  <a:schemeClr val="dk1"/>
                </a:solidFill>
                <a:latin typeface="Calibri"/>
                <a:ea typeface="Calibri"/>
                <a:cs typeface="Calibri"/>
                <a:sym typeface="Calibri"/>
              </a:rPr>
              <a:t>Gestión de la</a:t>
            </a:r>
            <a:r>
              <a:rPr lang="es-PE" sz="1300" b="1" dirty="0">
                <a:solidFill>
                  <a:srgbClr val="92C14E"/>
                </a:solidFill>
                <a:latin typeface="Calibri"/>
                <a:ea typeface="Calibri"/>
                <a:cs typeface="Calibri"/>
                <a:sym typeface="Calibri"/>
              </a:rPr>
              <a:t> CALIDAD</a:t>
            </a:r>
            <a:r>
              <a:rPr lang="es-PE" sz="1300" b="1" dirty="0">
                <a:solidFill>
                  <a:schemeClr val="dk1"/>
                </a:solidFill>
                <a:latin typeface="Calibri"/>
                <a:ea typeface="Calibri"/>
                <a:cs typeface="Calibri"/>
                <a:sym typeface="Calibri"/>
              </a:rPr>
              <a:t>:  </a:t>
            </a:r>
            <a:r>
              <a:rPr lang="es-PE" sz="1300" dirty="0">
                <a:solidFill>
                  <a:schemeClr val="dk1"/>
                </a:solidFill>
                <a:latin typeface="Calibri"/>
                <a:ea typeface="Calibri"/>
                <a:cs typeface="Calibri"/>
                <a:sym typeface="Calibri"/>
              </a:rPr>
              <a:t>definir atributos de conformidad para el nuevo producto.</a:t>
            </a:r>
            <a:endParaRPr dirty="0"/>
          </a:p>
          <a:p>
            <a:pPr marL="177800" marR="0" lvl="0" indent="-177800" algn="l" rtl="0">
              <a:spcBef>
                <a:spcPts val="0"/>
              </a:spcBef>
              <a:spcAft>
                <a:spcPts val="600"/>
              </a:spcAft>
              <a:buClr>
                <a:schemeClr val="dk1"/>
              </a:buClr>
              <a:buSzPts val="1300"/>
              <a:buFont typeface="Arial"/>
              <a:buChar char="•"/>
            </a:pPr>
            <a:r>
              <a:rPr lang="es-PE" sz="1300" b="1" dirty="0">
                <a:solidFill>
                  <a:schemeClr val="dk1"/>
                </a:solidFill>
                <a:latin typeface="Calibri"/>
                <a:ea typeface="Calibri"/>
                <a:cs typeface="Calibri"/>
                <a:sym typeface="Calibri"/>
              </a:rPr>
              <a:t>Gestión de los</a:t>
            </a:r>
            <a:r>
              <a:rPr lang="es-PE" sz="1300" b="1" dirty="0">
                <a:solidFill>
                  <a:schemeClr val="lt1"/>
                </a:solidFill>
                <a:latin typeface="Calibri"/>
                <a:ea typeface="Calibri"/>
                <a:cs typeface="Calibri"/>
                <a:sym typeface="Calibri"/>
              </a:rPr>
              <a:t> </a:t>
            </a:r>
            <a:r>
              <a:rPr lang="es-PE" sz="1300" b="1" dirty="0">
                <a:solidFill>
                  <a:srgbClr val="92C14E"/>
                </a:solidFill>
                <a:latin typeface="Calibri"/>
                <a:ea typeface="Calibri"/>
                <a:cs typeface="Calibri"/>
                <a:sym typeface="Calibri"/>
              </a:rPr>
              <a:t>RECURSOS</a:t>
            </a:r>
            <a:r>
              <a:rPr lang="es-PE" sz="1300" b="1" dirty="0">
                <a:solidFill>
                  <a:schemeClr val="dk1"/>
                </a:solidFill>
                <a:latin typeface="Calibri"/>
                <a:ea typeface="Calibri"/>
                <a:cs typeface="Calibri"/>
                <a:sym typeface="Calibri"/>
              </a:rPr>
              <a:t>:</a:t>
            </a:r>
            <a:r>
              <a:rPr lang="es-PE" sz="1300" b="1" dirty="0">
                <a:solidFill>
                  <a:schemeClr val="lt1"/>
                </a:solidFill>
                <a:latin typeface="Calibri"/>
                <a:ea typeface="Calibri"/>
                <a:cs typeface="Calibri"/>
                <a:sym typeface="Calibri"/>
              </a:rPr>
              <a:t> </a:t>
            </a:r>
            <a:r>
              <a:rPr lang="es-PE" sz="1300" dirty="0">
                <a:solidFill>
                  <a:schemeClr val="dk1"/>
                </a:solidFill>
                <a:latin typeface="Calibri"/>
                <a:ea typeface="Calibri"/>
                <a:cs typeface="Calibri"/>
                <a:sym typeface="Calibri"/>
              </a:rPr>
              <a:t>definir capacidades requeridas para los roles del proyecto.</a:t>
            </a:r>
            <a:endParaRPr dirty="0"/>
          </a:p>
          <a:p>
            <a:pPr marL="177800" marR="0" lvl="0" indent="-177800" algn="l" rtl="0">
              <a:spcBef>
                <a:spcPts val="0"/>
              </a:spcBef>
              <a:spcAft>
                <a:spcPts val="600"/>
              </a:spcAft>
              <a:buClr>
                <a:schemeClr val="dk1"/>
              </a:buClr>
              <a:buSzPts val="1300"/>
              <a:buFont typeface="Arial"/>
              <a:buChar char="•"/>
            </a:pPr>
            <a:r>
              <a:rPr lang="es-PE" sz="1300" b="1" dirty="0">
                <a:solidFill>
                  <a:schemeClr val="dk1"/>
                </a:solidFill>
                <a:latin typeface="Calibri"/>
                <a:ea typeface="Calibri"/>
                <a:cs typeface="Calibri"/>
                <a:sym typeface="Calibri"/>
              </a:rPr>
              <a:t>Gestión de las </a:t>
            </a:r>
            <a:r>
              <a:rPr lang="es-PE" sz="1300" b="1" dirty="0">
                <a:solidFill>
                  <a:srgbClr val="92C14E"/>
                </a:solidFill>
                <a:latin typeface="Calibri"/>
                <a:ea typeface="Calibri"/>
                <a:cs typeface="Calibri"/>
                <a:sym typeface="Calibri"/>
              </a:rPr>
              <a:t>COMUNICACIONES</a:t>
            </a:r>
            <a:r>
              <a:rPr lang="es-PE" sz="1300" b="1" dirty="0">
                <a:solidFill>
                  <a:schemeClr val="dk1"/>
                </a:solidFill>
                <a:latin typeface="Calibri"/>
                <a:ea typeface="Calibri"/>
                <a:cs typeface="Calibri"/>
                <a:sym typeface="Calibri"/>
              </a:rPr>
              <a:t>: </a:t>
            </a:r>
            <a:r>
              <a:rPr lang="es-PE" sz="1300" dirty="0">
                <a:solidFill>
                  <a:schemeClr val="dk1"/>
                </a:solidFill>
                <a:latin typeface="Calibri"/>
                <a:ea typeface="Calibri"/>
                <a:cs typeface="Calibri"/>
                <a:sym typeface="Calibri"/>
              </a:rPr>
              <a:t>definir matriz de comunicaciones de </a:t>
            </a:r>
            <a:r>
              <a:rPr lang="es-PE" sz="1300" i="1" dirty="0">
                <a:solidFill>
                  <a:schemeClr val="dk1"/>
                </a:solidFill>
                <a:latin typeface="Calibri"/>
                <a:ea typeface="Calibri"/>
                <a:cs typeface="Calibri"/>
                <a:sym typeface="Calibri"/>
              </a:rPr>
              <a:t>stakeholders.</a:t>
            </a:r>
            <a:endParaRPr dirty="0"/>
          </a:p>
          <a:p>
            <a:pPr marL="177800" marR="0" lvl="0" indent="-177800" algn="l" rtl="0">
              <a:spcBef>
                <a:spcPts val="0"/>
              </a:spcBef>
              <a:spcAft>
                <a:spcPts val="600"/>
              </a:spcAft>
              <a:buClr>
                <a:schemeClr val="dk1"/>
              </a:buClr>
              <a:buSzPts val="1300"/>
              <a:buFont typeface="Arial"/>
              <a:buChar char="•"/>
            </a:pPr>
            <a:r>
              <a:rPr lang="es-PE" sz="1300" b="1" dirty="0">
                <a:solidFill>
                  <a:schemeClr val="dk1"/>
                </a:solidFill>
                <a:latin typeface="Calibri"/>
                <a:ea typeface="Calibri"/>
                <a:cs typeface="Calibri"/>
                <a:sym typeface="Calibri"/>
              </a:rPr>
              <a:t>Gestión de los </a:t>
            </a:r>
            <a:r>
              <a:rPr lang="es-PE" sz="1300" b="1" dirty="0">
                <a:solidFill>
                  <a:srgbClr val="92C14E"/>
                </a:solidFill>
                <a:latin typeface="Calibri"/>
                <a:ea typeface="Calibri"/>
                <a:cs typeface="Calibri"/>
                <a:sym typeface="Calibri"/>
              </a:rPr>
              <a:t>RIESGOS</a:t>
            </a:r>
            <a:r>
              <a:rPr lang="es-PE" sz="1300" b="1" dirty="0">
                <a:solidFill>
                  <a:schemeClr val="dk1"/>
                </a:solidFill>
                <a:latin typeface="Calibri"/>
                <a:ea typeface="Calibri"/>
                <a:cs typeface="Calibri"/>
                <a:sym typeface="Calibri"/>
              </a:rPr>
              <a:t>:  </a:t>
            </a:r>
            <a:r>
              <a:rPr lang="es-PE" sz="1300" dirty="0">
                <a:solidFill>
                  <a:schemeClr val="dk1"/>
                </a:solidFill>
                <a:latin typeface="Calibri"/>
                <a:ea typeface="Calibri"/>
                <a:cs typeface="Calibri"/>
                <a:sym typeface="Calibri"/>
              </a:rPr>
              <a:t>elaborar el plan de acción de respuesta a riesgos del proyecto.</a:t>
            </a:r>
            <a:endParaRPr dirty="0"/>
          </a:p>
        </p:txBody>
      </p:sp>
      <p:sp>
        <p:nvSpPr>
          <p:cNvPr id="2" name="Rectangle 5">
            <a:extLst>
              <a:ext uri="{FF2B5EF4-FFF2-40B4-BE49-F238E27FC236}">
                <a16:creationId xmlns:a16="http://schemas.microsoft.com/office/drawing/2014/main" id="{898A2E2D-C4B5-CE05-FA82-40F1D27418BF}"/>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ÁREAS DE CONOCIMIENTO Y GRUPOS DE PROCESOS DE LA GESTIÓN DE PROYECTOS</a:t>
            </a:r>
            <a:endParaRPr lang="es-PE" sz="1000" dirty="0">
              <a:solidFill>
                <a:schemeClr val="bg1">
                  <a:lumMod val="65000"/>
                </a:schemeClr>
              </a:solidFill>
              <a:latin typeface="Calibri" charset="0"/>
              <a:cs typeface="Calibri" charset="0"/>
            </a:endParaRPr>
          </a:p>
        </p:txBody>
      </p:sp>
      <p:sp>
        <p:nvSpPr>
          <p:cNvPr id="3" name="Google Shape;657;p40">
            <a:extLst>
              <a:ext uri="{FF2B5EF4-FFF2-40B4-BE49-F238E27FC236}">
                <a16:creationId xmlns:a16="http://schemas.microsoft.com/office/drawing/2014/main" id="{02B8DAF4-02AC-EF98-8CDC-C2A9B198E0AB}"/>
              </a:ext>
            </a:extLst>
          </p:cNvPr>
          <p:cNvSpPr/>
          <p:nvPr/>
        </p:nvSpPr>
        <p:spPr>
          <a:xfrm>
            <a:off x="806571" y="906489"/>
            <a:ext cx="3737572" cy="246221"/>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PE" sz="1600" b="1" dirty="0">
                <a:solidFill>
                  <a:srgbClr val="EE4639"/>
                </a:solidFill>
                <a:latin typeface="Calibri" panose="020F0502020204030204" pitchFamily="34" charset="0"/>
                <a:ea typeface="Arial"/>
                <a:cs typeface="Calibri" panose="020F0502020204030204" pitchFamily="34" charset="0"/>
                <a:sym typeface="Arial"/>
              </a:rPr>
              <a:t>EJEMPLO:</a:t>
            </a:r>
            <a:endParaRPr lang="es-PE" sz="1600" b="1" dirty="0">
              <a:solidFill>
                <a:srgbClr val="EE4639"/>
              </a:solidFill>
              <a:latin typeface="Calibri" panose="020F0502020204030204" pitchFamily="34" charset="0"/>
              <a:ea typeface="Calibri"/>
              <a:cs typeface="Calibri" panose="020F0502020204030204" pitchFamily="34" charset="0"/>
              <a:sym typeface="Calibri"/>
            </a:endParaRPr>
          </a:p>
        </p:txBody>
      </p:sp>
      <p:sp>
        <p:nvSpPr>
          <p:cNvPr id="4" name="Google Shape;668;p40">
            <a:extLst>
              <a:ext uri="{FF2B5EF4-FFF2-40B4-BE49-F238E27FC236}">
                <a16:creationId xmlns:a16="http://schemas.microsoft.com/office/drawing/2014/main" id="{856EF6C0-53BD-9902-0B04-9FC9157EDB1E}"/>
              </a:ext>
            </a:extLst>
          </p:cNvPr>
          <p:cNvSpPr/>
          <p:nvPr/>
        </p:nvSpPr>
        <p:spPr>
          <a:xfrm rot="5400000">
            <a:off x="511500" y="912681"/>
            <a:ext cx="211672" cy="210869"/>
          </a:xfrm>
          <a:prstGeom prst="ellipse">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5" name="Google Shape;669;p40">
            <a:extLst>
              <a:ext uri="{FF2B5EF4-FFF2-40B4-BE49-F238E27FC236}">
                <a16:creationId xmlns:a16="http://schemas.microsoft.com/office/drawing/2014/main" id="{53D6B485-BAF0-69A9-4B96-9622F1143846}"/>
              </a:ext>
            </a:extLst>
          </p:cNvPr>
          <p:cNvPicPr preferRelativeResize="0"/>
          <p:nvPr/>
        </p:nvPicPr>
        <p:blipFill rotWithShape="1">
          <a:blip r:embed="rId4">
            <a:alphaModFix/>
          </a:blip>
          <a:srcRect/>
          <a:stretch/>
        </p:blipFill>
        <p:spPr>
          <a:xfrm>
            <a:off x="566792" y="966062"/>
            <a:ext cx="101088" cy="10410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pic>
        <p:nvPicPr>
          <p:cNvPr id="401" name="Google Shape;401;p33"/>
          <p:cNvPicPr preferRelativeResize="0"/>
          <p:nvPr/>
        </p:nvPicPr>
        <p:blipFill rotWithShape="1">
          <a:blip r:embed="rId3">
            <a:alphaModFix/>
          </a:blip>
          <a:srcRect l="1167" t="14417" r="917" b="14673"/>
          <a:stretch/>
        </p:blipFill>
        <p:spPr>
          <a:xfrm>
            <a:off x="1770593" y="3614872"/>
            <a:ext cx="2801407" cy="1619116"/>
          </a:xfrm>
          <a:prstGeom prst="rect">
            <a:avLst/>
          </a:prstGeom>
          <a:noFill/>
          <a:ln>
            <a:noFill/>
          </a:ln>
        </p:spPr>
      </p:pic>
      <p:sp>
        <p:nvSpPr>
          <p:cNvPr id="402" name="Google Shape;402;p33"/>
          <p:cNvSpPr txBox="1"/>
          <p:nvPr/>
        </p:nvSpPr>
        <p:spPr>
          <a:xfrm>
            <a:off x="684213" y="1673919"/>
            <a:ext cx="3708400" cy="1738938"/>
          </a:xfrm>
          <a:prstGeom prst="rect">
            <a:avLst/>
          </a:prstGeom>
          <a:noFill/>
          <a:ln>
            <a:noFill/>
          </a:ln>
        </p:spPr>
        <p:txBody>
          <a:bodyPr spcFirstLastPara="1" wrap="square" lIns="0" tIns="0" rIns="0" bIns="0" anchor="t" anchorCtr="0">
            <a:spAutoFit/>
          </a:bodyPr>
          <a:lstStyle/>
          <a:p>
            <a:pPr marL="177800" marR="0" lvl="0" indent="-177800" algn="l" rtl="0">
              <a:spcBef>
                <a:spcPts val="0"/>
              </a:spcBef>
              <a:spcAft>
                <a:spcPts val="600"/>
              </a:spcAft>
              <a:buClr>
                <a:schemeClr val="dk1"/>
              </a:buClr>
              <a:buSzPts val="13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Gestión del ALCANCE: </a:t>
            </a:r>
            <a:r>
              <a:rPr lang="es-PE" sz="1400" dirty="0">
                <a:solidFill>
                  <a:srgbClr val="FE7828"/>
                </a:solidFill>
                <a:latin typeface="Calibri" panose="020F0502020204030204" pitchFamily="34" charset="0"/>
                <a:ea typeface="Calibri"/>
                <a:cs typeface="Calibri" panose="020F0502020204030204" pitchFamily="34" charset="0"/>
                <a:sym typeface="Calibri"/>
              </a:rPr>
              <a:t>definición de características y funcionalidades de la nueva planta.</a:t>
            </a:r>
            <a:endParaRPr sz="1400" dirty="0">
              <a:solidFill>
                <a:srgbClr val="FE7828"/>
              </a:solidFill>
              <a:latin typeface="Calibri" panose="020F0502020204030204" pitchFamily="34" charset="0"/>
              <a:cs typeface="Calibri" panose="020F0502020204030204" pitchFamily="34" charset="0"/>
            </a:endParaRPr>
          </a:p>
          <a:p>
            <a:pPr marL="177800" marR="0" lvl="0" indent="-177800" algn="l" rtl="0">
              <a:spcBef>
                <a:spcPts val="0"/>
              </a:spcBef>
              <a:spcAft>
                <a:spcPts val="600"/>
              </a:spcAft>
              <a:buClr>
                <a:schemeClr val="dk1"/>
              </a:buClr>
              <a:buSzPts val="13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Gestión del TIEMPO: </a:t>
            </a:r>
            <a:r>
              <a:rPr lang="es-PE" sz="1400" dirty="0">
                <a:solidFill>
                  <a:srgbClr val="FE7828"/>
                </a:solidFill>
                <a:latin typeface="Calibri" panose="020F0502020204030204" pitchFamily="34" charset="0"/>
                <a:ea typeface="Calibri"/>
                <a:cs typeface="Calibri" panose="020F0502020204030204" pitchFamily="34" charset="0"/>
                <a:sym typeface="Calibri"/>
              </a:rPr>
              <a:t>plazos  para el desarrollo de la nueva planta.</a:t>
            </a:r>
            <a:endParaRPr sz="1400" dirty="0">
              <a:solidFill>
                <a:srgbClr val="FE7828"/>
              </a:solidFill>
              <a:latin typeface="Calibri" panose="020F0502020204030204" pitchFamily="34" charset="0"/>
              <a:cs typeface="Calibri" panose="020F0502020204030204" pitchFamily="34" charset="0"/>
            </a:endParaRPr>
          </a:p>
          <a:p>
            <a:pPr marL="177800" marR="0" lvl="0" indent="-177800" algn="l" rtl="0">
              <a:spcBef>
                <a:spcPts val="0"/>
              </a:spcBef>
              <a:spcAft>
                <a:spcPts val="600"/>
              </a:spcAft>
              <a:buClr>
                <a:schemeClr val="dk1"/>
              </a:buClr>
              <a:buSzPts val="13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Gestión del COSTO: </a:t>
            </a:r>
            <a:r>
              <a:rPr lang="es-PE" sz="1400" dirty="0">
                <a:solidFill>
                  <a:srgbClr val="FE7828"/>
                </a:solidFill>
                <a:latin typeface="Calibri" panose="020F0502020204030204" pitchFamily="34" charset="0"/>
                <a:ea typeface="Calibri"/>
                <a:cs typeface="Calibri" panose="020F0502020204030204" pitchFamily="34" charset="0"/>
                <a:sym typeface="Calibri"/>
              </a:rPr>
              <a:t>establecimiento del presupuesto para el proyecto.</a:t>
            </a:r>
            <a:endParaRPr sz="1400" dirty="0">
              <a:solidFill>
                <a:srgbClr val="FE7828"/>
              </a:solidFill>
              <a:latin typeface="Calibri" panose="020F0502020204030204" pitchFamily="34" charset="0"/>
              <a:cs typeface="Calibri" panose="020F0502020204030204" pitchFamily="34" charset="0"/>
            </a:endParaRPr>
          </a:p>
        </p:txBody>
      </p:sp>
      <p:sp>
        <p:nvSpPr>
          <p:cNvPr id="403" name="Google Shape;403;p33"/>
          <p:cNvSpPr txBox="1"/>
          <p:nvPr/>
        </p:nvSpPr>
        <p:spPr>
          <a:xfrm>
            <a:off x="4751388" y="1673919"/>
            <a:ext cx="3924300" cy="2031325"/>
          </a:xfrm>
          <a:prstGeom prst="rect">
            <a:avLst/>
          </a:prstGeom>
          <a:noFill/>
          <a:ln>
            <a:noFill/>
          </a:ln>
        </p:spPr>
        <p:txBody>
          <a:bodyPr spcFirstLastPara="1" wrap="square" lIns="0" tIns="0" rIns="0" bIns="0" anchor="t" anchorCtr="0">
            <a:spAutoFit/>
          </a:bodyPr>
          <a:lstStyle/>
          <a:p>
            <a:pPr marL="177800" marR="0" lvl="0" indent="-177800" algn="l" rtl="0">
              <a:spcBef>
                <a:spcPts val="0"/>
              </a:spcBef>
              <a:spcAft>
                <a:spcPts val="600"/>
              </a:spcAft>
              <a:buClr>
                <a:schemeClr val="dk1"/>
              </a:buClr>
              <a:buSzPts val="13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Gestión de la</a:t>
            </a:r>
            <a:r>
              <a:rPr lang="es-PE" sz="1400" b="1" dirty="0">
                <a:solidFill>
                  <a:srgbClr val="92C14E"/>
                </a:solidFill>
                <a:latin typeface="Calibri" panose="020F0502020204030204" pitchFamily="34" charset="0"/>
                <a:ea typeface="Calibri"/>
                <a:cs typeface="Calibri" panose="020F0502020204030204" pitchFamily="34" charset="0"/>
                <a:sym typeface="Calibri"/>
              </a:rPr>
              <a:t> CALIDAD</a:t>
            </a:r>
            <a:r>
              <a:rPr lang="es-PE" sz="1400" b="1" dirty="0">
                <a:solidFill>
                  <a:schemeClr val="dk1"/>
                </a:solidFill>
                <a:latin typeface="Calibri" panose="020F0502020204030204" pitchFamily="34" charset="0"/>
                <a:ea typeface="Calibri"/>
                <a:cs typeface="Calibri" panose="020F0502020204030204" pitchFamily="34" charset="0"/>
                <a:sym typeface="Calibri"/>
              </a:rPr>
              <a:t>:  </a:t>
            </a:r>
            <a:r>
              <a:rPr lang="es-PE" sz="1400" dirty="0">
                <a:solidFill>
                  <a:schemeClr val="dk1"/>
                </a:solidFill>
                <a:latin typeface="Calibri" panose="020F0502020204030204" pitchFamily="34" charset="0"/>
                <a:ea typeface="Calibri"/>
                <a:cs typeface="Calibri" panose="020F0502020204030204" pitchFamily="34" charset="0"/>
                <a:sym typeface="Calibri"/>
              </a:rPr>
              <a:t>definir atributos de conformidad para la nueva planta.</a:t>
            </a:r>
            <a:endParaRPr sz="1400" dirty="0">
              <a:latin typeface="Calibri" panose="020F0502020204030204" pitchFamily="34" charset="0"/>
              <a:cs typeface="Calibri" panose="020F0502020204030204" pitchFamily="34" charset="0"/>
            </a:endParaRPr>
          </a:p>
          <a:p>
            <a:pPr marL="177800" marR="0" lvl="0" indent="-177800" algn="l" rtl="0">
              <a:spcBef>
                <a:spcPts val="0"/>
              </a:spcBef>
              <a:spcAft>
                <a:spcPts val="600"/>
              </a:spcAft>
              <a:buClr>
                <a:schemeClr val="dk1"/>
              </a:buClr>
              <a:buSzPts val="13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Gestión de los </a:t>
            </a:r>
            <a:r>
              <a:rPr lang="es-PE" sz="1400" b="1" dirty="0">
                <a:solidFill>
                  <a:srgbClr val="92C14E"/>
                </a:solidFill>
                <a:latin typeface="Calibri" panose="020F0502020204030204" pitchFamily="34" charset="0"/>
                <a:ea typeface="Calibri"/>
                <a:cs typeface="Calibri" panose="020F0502020204030204" pitchFamily="34" charset="0"/>
                <a:sym typeface="Calibri"/>
              </a:rPr>
              <a:t>RECURSOS</a:t>
            </a:r>
            <a:r>
              <a:rPr lang="es-PE" sz="1400" b="1" dirty="0">
                <a:solidFill>
                  <a:schemeClr val="dk1"/>
                </a:solidFill>
                <a:latin typeface="Calibri" panose="020F0502020204030204" pitchFamily="34" charset="0"/>
                <a:ea typeface="Calibri"/>
                <a:cs typeface="Calibri" panose="020F0502020204030204" pitchFamily="34" charset="0"/>
                <a:sym typeface="Calibri"/>
              </a:rPr>
              <a:t>:  </a:t>
            </a:r>
            <a:r>
              <a:rPr lang="es-PE" sz="1400" dirty="0">
                <a:solidFill>
                  <a:schemeClr val="dk1"/>
                </a:solidFill>
                <a:latin typeface="Calibri" panose="020F0502020204030204" pitchFamily="34" charset="0"/>
                <a:ea typeface="Calibri"/>
                <a:cs typeface="Calibri" panose="020F0502020204030204" pitchFamily="34" charset="0"/>
                <a:sym typeface="Calibri"/>
              </a:rPr>
              <a:t>definir capacidades requeridas para los roles del proyecto.</a:t>
            </a:r>
            <a:endParaRPr sz="1400" dirty="0">
              <a:latin typeface="Calibri" panose="020F0502020204030204" pitchFamily="34" charset="0"/>
              <a:cs typeface="Calibri" panose="020F0502020204030204" pitchFamily="34" charset="0"/>
            </a:endParaRPr>
          </a:p>
          <a:p>
            <a:pPr marL="177800" marR="0" lvl="0" indent="-177800" algn="l" rtl="0">
              <a:spcBef>
                <a:spcPts val="0"/>
              </a:spcBef>
              <a:spcAft>
                <a:spcPts val="600"/>
              </a:spcAft>
              <a:buClr>
                <a:schemeClr val="dk1"/>
              </a:buClr>
              <a:buSzPts val="13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Gestión de los </a:t>
            </a:r>
            <a:r>
              <a:rPr lang="es-PE" sz="1400" b="1" dirty="0">
                <a:solidFill>
                  <a:srgbClr val="92C14E"/>
                </a:solidFill>
                <a:latin typeface="Calibri" panose="020F0502020204030204" pitchFamily="34" charset="0"/>
                <a:ea typeface="Calibri"/>
                <a:cs typeface="Calibri" panose="020F0502020204030204" pitchFamily="34" charset="0"/>
                <a:sym typeface="Calibri"/>
              </a:rPr>
              <a:t>COMUNICACIONES</a:t>
            </a:r>
            <a:r>
              <a:rPr lang="es-PE" sz="1400" b="1" dirty="0">
                <a:solidFill>
                  <a:schemeClr val="dk1"/>
                </a:solidFill>
                <a:latin typeface="Calibri" panose="020F0502020204030204" pitchFamily="34" charset="0"/>
                <a:ea typeface="Calibri"/>
                <a:cs typeface="Calibri" panose="020F0502020204030204" pitchFamily="34" charset="0"/>
                <a:sym typeface="Calibri"/>
              </a:rPr>
              <a:t>:  </a:t>
            </a:r>
            <a:r>
              <a:rPr lang="es-PE" sz="1400" dirty="0">
                <a:solidFill>
                  <a:schemeClr val="dk1"/>
                </a:solidFill>
                <a:latin typeface="Calibri" panose="020F0502020204030204" pitchFamily="34" charset="0"/>
                <a:ea typeface="Calibri"/>
                <a:cs typeface="Calibri" panose="020F0502020204030204" pitchFamily="34" charset="0"/>
                <a:sym typeface="Calibri"/>
              </a:rPr>
              <a:t>definir matriz de comunicaciones de </a:t>
            </a:r>
            <a:r>
              <a:rPr lang="es-PE" sz="1400" i="1" dirty="0">
                <a:solidFill>
                  <a:schemeClr val="dk1"/>
                </a:solidFill>
                <a:latin typeface="Calibri" panose="020F0502020204030204" pitchFamily="34" charset="0"/>
                <a:ea typeface="Calibri"/>
                <a:cs typeface="Calibri" panose="020F0502020204030204" pitchFamily="34" charset="0"/>
                <a:sym typeface="Calibri"/>
              </a:rPr>
              <a:t>stakeholders</a:t>
            </a:r>
            <a:r>
              <a:rPr lang="es-PE" sz="1400" dirty="0">
                <a:solidFill>
                  <a:schemeClr val="dk1"/>
                </a:solidFill>
                <a:latin typeface="Calibri" panose="020F0502020204030204" pitchFamily="34" charset="0"/>
                <a:ea typeface="Calibri"/>
                <a:cs typeface="Calibri" panose="020F0502020204030204" pitchFamily="34" charset="0"/>
                <a:sym typeface="Calibri"/>
              </a:rPr>
              <a:t>.</a:t>
            </a:r>
            <a:endParaRPr sz="1400" dirty="0">
              <a:latin typeface="Calibri" panose="020F0502020204030204" pitchFamily="34" charset="0"/>
              <a:cs typeface="Calibri" panose="020F0502020204030204" pitchFamily="34" charset="0"/>
            </a:endParaRPr>
          </a:p>
          <a:p>
            <a:pPr marL="177800" marR="0" lvl="0" indent="-177800" algn="l" rtl="0">
              <a:spcBef>
                <a:spcPts val="0"/>
              </a:spcBef>
              <a:spcAft>
                <a:spcPts val="600"/>
              </a:spcAft>
              <a:buClr>
                <a:schemeClr val="dk1"/>
              </a:buClr>
              <a:buSzPts val="13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Gestión de los </a:t>
            </a:r>
            <a:r>
              <a:rPr lang="es-PE" sz="1400" b="1" dirty="0">
                <a:solidFill>
                  <a:srgbClr val="92C14E"/>
                </a:solidFill>
                <a:latin typeface="Calibri" panose="020F0502020204030204" pitchFamily="34" charset="0"/>
                <a:ea typeface="Calibri"/>
                <a:cs typeface="Calibri" panose="020F0502020204030204" pitchFamily="34" charset="0"/>
                <a:sym typeface="Calibri"/>
              </a:rPr>
              <a:t>RIESGOS</a:t>
            </a:r>
            <a:r>
              <a:rPr lang="es-PE" sz="1400" b="1" dirty="0">
                <a:solidFill>
                  <a:schemeClr val="dk1"/>
                </a:solidFill>
                <a:latin typeface="Calibri" panose="020F0502020204030204" pitchFamily="34" charset="0"/>
                <a:ea typeface="Calibri"/>
                <a:cs typeface="Calibri" panose="020F0502020204030204" pitchFamily="34" charset="0"/>
                <a:sym typeface="Calibri"/>
              </a:rPr>
              <a:t>:  </a:t>
            </a:r>
            <a:r>
              <a:rPr lang="es-PE" sz="1400" dirty="0">
                <a:solidFill>
                  <a:schemeClr val="dk1"/>
                </a:solidFill>
                <a:latin typeface="Calibri" panose="020F0502020204030204" pitchFamily="34" charset="0"/>
                <a:ea typeface="Calibri"/>
                <a:cs typeface="Calibri" panose="020F0502020204030204" pitchFamily="34" charset="0"/>
                <a:sym typeface="Calibri"/>
              </a:rPr>
              <a:t>elaborar el plan de acción de respuesta a riesgos del proyecto.</a:t>
            </a:r>
            <a:endParaRPr sz="1400"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AC997765-52ED-7842-68EB-844A7C67259D}"/>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ÁREAS DE CONOCIMIENTO Y GRUPOS DE PROCESOS DE LA GESTIÓN DE PROYECTOS</a:t>
            </a:r>
            <a:endParaRPr lang="es-PE" sz="1000" dirty="0">
              <a:solidFill>
                <a:schemeClr val="bg1">
                  <a:lumMod val="65000"/>
                </a:schemeClr>
              </a:solidFill>
              <a:latin typeface="Calibri" charset="0"/>
              <a:cs typeface="Calibri" charset="0"/>
            </a:endParaRPr>
          </a:p>
        </p:txBody>
      </p:sp>
      <p:sp>
        <p:nvSpPr>
          <p:cNvPr id="5" name="Google Shape;390;p32">
            <a:extLst>
              <a:ext uri="{FF2B5EF4-FFF2-40B4-BE49-F238E27FC236}">
                <a16:creationId xmlns:a16="http://schemas.microsoft.com/office/drawing/2014/main" id="{D5093594-97A1-CA4C-3ADB-A901B681DA3F}"/>
              </a:ext>
            </a:extLst>
          </p:cNvPr>
          <p:cNvSpPr txBox="1"/>
          <p:nvPr/>
        </p:nvSpPr>
        <p:spPr>
          <a:xfrm>
            <a:off x="806571" y="1132242"/>
            <a:ext cx="7869117" cy="246221"/>
          </a:xfrm>
          <a:prstGeom prst="rect">
            <a:avLst/>
          </a:prstGeom>
          <a:noFill/>
          <a:ln>
            <a:noFill/>
          </a:ln>
        </p:spPr>
        <p:txBody>
          <a:bodyPr spcFirstLastPara="1" wrap="square" lIns="0" tIns="0" rIns="0" bIns="0" anchor="t" anchorCtr="0">
            <a:spAutoFit/>
          </a:bodyPr>
          <a:lstStyle/>
          <a:p>
            <a:pPr marL="177800" marR="0" lvl="0" indent="-177800" algn="l" rtl="0">
              <a:spcBef>
                <a:spcPts val="0"/>
              </a:spcBef>
              <a:spcAft>
                <a:spcPts val="0"/>
              </a:spcAft>
              <a:buNone/>
            </a:pPr>
            <a:r>
              <a:rPr lang="es-PE" sz="1600" b="1" dirty="0">
                <a:solidFill>
                  <a:schemeClr val="dk1"/>
                </a:solidFill>
                <a:latin typeface="Calibri" panose="020F0502020204030204" pitchFamily="34" charset="0"/>
                <a:ea typeface="Arial"/>
                <a:cs typeface="Calibri" panose="020F0502020204030204" pitchFamily="34" charset="0"/>
                <a:sym typeface="Arial"/>
              </a:rPr>
              <a:t>GESTIÓN DEL PROYECTO DE CONSTRUCCIÓN DE UNA NUEVA PLANTA DE PRODUCCIÓN</a:t>
            </a:r>
            <a:endParaRPr dirty="0">
              <a:latin typeface="Calibri" panose="020F0502020204030204" pitchFamily="34" charset="0"/>
              <a:cs typeface="Calibri" panose="020F0502020204030204" pitchFamily="34" charset="0"/>
            </a:endParaRPr>
          </a:p>
        </p:txBody>
      </p:sp>
      <p:sp>
        <p:nvSpPr>
          <p:cNvPr id="6" name="Google Shape;657;p40">
            <a:extLst>
              <a:ext uri="{FF2B5EF4-FFF2-40B4-BE49-F238E27FC236}">
                <a16:creationId xmlns:a16="http://schemas.microsoft.com/office/drawing/2014/main" id="{058B25C1-ED7D-A4EB-0DC7-E106794474C1}"/>
              </a:ext>
            </a:extLst>
          </p:cNvPr>
          <p:cNvSpPr/>
          <p:nvPr/>
        </p:nvSpPr>
        <p:spPr>
          <a:xfrm>
            <a:off x="806571" y="906489"/>
            <a:ext cx="3737572" cy="246221"/>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PE" sz="1600" b="1" dirty="0">
                <a:solidFill>
                  <a:srgbClr val="EE4639"/>
                </a:solidFill>
                <a:latin typeface="Calibri" panose="020F0502020204030204" pitchFamily="34" charset="0"/>
                <a:ea typeface="Arial"/>
                <a:cs typeface="Calibri" panose="020F0502020204030204" pitchFamily="34" charset="0"/>
                <a:sym typeface="Arial"/>
              </a:rPr>
              <a:t>EJEMPLO:</a:t>
            </a:r>
            <a:endParaRPr lang="es-PE" sz="1600" b="1" dirty="0">
              <a:solidFill>
                <a:srgbClr val="EE4639"/>
              </a:solidFill>
              <a:latin typeface="Calibri" panose="020F0502020204030204" pitchFamily="34" charset="0"/>
              <a:ea typeface="Calibri"/>
              <a:cs typeface="Calibri" panose="020F0502020204030204" pitchFamily="34" charset="0"/>
              <a:sym typeface="Calibri"/>
            </a:endParaRPr>
          </a:p>
        </p:txBody>
      </p:sp>
      <p:sp>
        <p:nvSpPr>
          <p:cNvPr id="7" name="Google Shape;668;p40">
            <a:extLst>
              <a:ext uri="{FF2B5EF4-FFF2-40B4-BE49-F238E27FC236}">
                <a16:creationId xmlns:a16="http://schemas.microsoft.com/office/drawing/2014/main" id="{F4AF7C14-05A7-948C-C739-32F1FD9217D7}"/>
              </a:ext>
            </a:extLst>
          </p:cNvPr>
          <p:cNvSpPr/>
          <p:nvPr/>
        </p:nvSpPr>
        <p:spPr>
          <a:xfrm rot="5400000">
            <a:off x="511500" y="912681"/>
            <a:ext cx="211672" cy="210869"/>
          </a:xfrm>
          <a:prstGeom prst="ellipse">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8" name="Google Shape;669;p40">
            <a:extLst>
              <a:ext uri="{FF2B5EF4-FFF2-40B4-BE49-F238E27FC236}">
                <a16:creationId xmlns:a16="http://schemas.microsoft.com/office/drawing/2014/main" id="{1233AB6F-202A-19B4-EF73-68920F1CCB47}"/>
              </a:ext>
            </a:extLst>
          </p:cNvPr>
          <p:cNvPicPr preferRelativeResize="0"/>
          <p:nvPr/>
        </p:nvPicPr>
        <p:blipFill rotWithShape="1">
          <a:blip r:embed="rId4">
            <a:alphaModFix/>
          </a:blip>
          <a:srcRect/>
          <a:stretch/>
        </p:blipFill>
        <p:spPr>
          <a:xfrm>
            <a:off x="566792" y="966062"/>
            <a:ext cx="101088" cy="10410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grpSp>
        <p:nvGrpSpPr>
          <p:cNvPr id="3" name="Grupo 2">
            <a:extLst>
              <a:ext uri="{FF2B5EF4-FFF2-40B4-BE49-F238E27FC236}">
                <a16:creationId xmlns:a16="http://schemas.microsoft.com/office/drawing/2014/main" id="{2CC8A20F-79F2-7D74-87F4-FD122DB4271F}"/>
              </a:ext>
            </a:extLst>
          </p:cNvPr>
          <p:cNvGrpSpPr/>
          <p:nvPr/>
        </p:nvGrpSpPr>
        <p:grpSpPr>
          <a:xfrm>
            <a:off x="896232" y="1140499"/>
            <a:ext cx="7351536" cy="3969257"/>
            <a:chOff x="466167" y="794639"/>
            <a:chExt cx="8428050" cy="4550491"/>
          </a:xfrm>
        </p:grpSpPr>
        <p:sp>
          <p:nvSpPr>
            <p:cNvPr id="410" name="Google Shape;410;p34"/>
            <p:cNvSpPr/>
            <p:nvPr/>
          </p:nvSpPr>
          <p:spPr>
            <a:xfrm>
              <a:off x="7511586" y="1710952"/>
              <a:ext cx="1380025" cy="853458"/>
            </a:xfrm>
            <a:prstGeom prst="roundRect">
              <a:avLst>
                <a:gd name="adj" fmla="val 13891"/>
              </a:avLst>
            </a:prstGeom>
            <a:solidFill>
              <a:srgbClr val="7150A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11" name="Google Shape;411;p34"/>
            <p:cNvSpPr/>
            <p:nvPr/>
          </p:nvSpPr>
          <p:spPr>
            <a:xfrm>
              <a:off x="466167" y="2927248"/>
              <a:ext cx="1290393" cy="729761"/>
            </a:xfrm>
            <a:prstGeom prst="roundRect">
              <a:avLst>
                <a:gd name="adj" fmla="val 14432"/>
              </a:avLst>
            </a:prstGeom>
            <a:solidFill>
              <a:srgbClr val="00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12" name="Google Shape;412;p34"/>
            <p:cNvSpPr/>
            <p:nvPr/>
          </p:nvSpPr>
          <p:spPr>
            <a:xfrm>
              <a:off x="466167" y="2039228"/>
              <a:ext cx="1290393" cy="729761"/>
            </a:xfrm>
            <a:prstGeom prst="roundRect">
              <a:avLst>
                <a:gd name="adj" fmla="val 14432"/>
              </a:avLst>
            </a:prstGeom>
            <a:solidFill>
              <a:srgbClr val="00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13" name="Google Shape;413;p34"/>
            <p:cNvSpPr/>
            <p:nvPr/>
          </p:nvSpPr>
          <p:spPr>
            <a:xfrm>
              <a:off x="7511586" y="3618884"/>
              <a:ext cx="1380025" cy="853458"/>
            </a:xfrm>
            <a:prstGeom prst="roundRect">
              <a:avLst>
                <a:gd name="adj" fmla="val 13891"/>
              </a:avLst>
            </a:prstGeom>
            <a:solidFill>
              <a:srgbClr val="7150A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14" name="Google Shape;414;p34"/>
            <p:cNvSpPr/>
            <p:nvPr/>
          </p:nvSpPr>
          <p:spPr>
            <a:xfrm>
              <a:off x="474959" y="3815271"/>
              <a:ext cx="1290393" cy="729761"/>
            </a:xfrm>
            <a:prstGeom prst="roundRect">
              <a:avLst>
                <a:gd name="adj" fmla="val 14432"/>
              </a:avLst>
            </a:prstGeom>
            <a:solidFill>
              <a:srgbClr val="00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15" name="Google Shape;415;p34"/>
            <p:cNvSpPr/>
            <p:nvPr/>
          </p:nvSpPr>
          <p:spPr>
            <a:xfrm>
              <a:off x="2082352" y="1476517"/>
              <a:ext cx="5119900" cy="3226775"/>
            </a:xfrm>
            <a:prstGeom prst="roundRect">
              <a:avLst>
                <a:gd name="adj" fmla="val 3589"/>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16" name="Google Shape;416;p34"/>
            <p:cNvSpPr txBox="1"/>
            <p:nvPr/>
          </p:nvSpPr>
          <p:spPr>
            <a:xfrm>
              <a:off x="2082352" y="794639"/>
              <a:ext cx="5119900" cy="529221"/>
            </a:xfrm>
            <a:prstGeom prst="rect">
              <a:avLst/>
            </a:prstGeom>
            <a:solidFill>
              <a:srgbClr val="EF4639"/>
            </a:solidFill>
            <a:ln w="9525" cap="flat" cmpd="sng">
              <a:solidFill>
                <a:srgbClr val="D81B86"/>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2400" b="1" dirty="0">
                  <a:solidFill>
                    <a:schemeClr val="lt1"/>
                  </a:solidFill>
                  <a:latin typeface="Calibri" panose="020F0502020204030204" pitchFamily="34" charset="0"/>
                  <a:ea typeface="Calibri"/>
                  <a:cs typeface="Calibri" panose="020F0502020204030204" pitchFamily="34" charset="0"/>
                  <a:sym typeface="Calibri"/>
                </a:rPr>
                <a:t>5 grupos de procesos</a:t>
              </a:r>
              <a:endParaRPr sz="1600" dirty="0">
                <a:latin typeface="Calibri" panose="020F0502020204030204" pitchFamily="34" charset="0"/>
                <a:cs typeface="Calibri" panose="020F0502020204030204" pitchFamily="34" charset="0"/>
              </a:endParaRPr>
            </a:p>
          </p:txBody>
        </p:sp>
        <p:sp>
          <p:nvSpPr>
            <p:cNvPr id="417" name="Google Shape;417;p34"/>
            <p:cNvSpPr txBox="1"/>
            <p:nvPr/>
          </p:nvSpPr>
          <p:spPr>
            <a:xfrm>
              <a:off x="2724960" y="1613598"/>
              <a:ext cx="3215496" cy="31751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PE" sz="1200" b="1">
                  <a:solidFill>
                    <a:srgbClr val="262626"/>
                  </a:solidFill>
                  <a:latin typeface="Calibri" panose="020F0502020204030204" pitchFamily="34" charset="0"/>
                  <a:ea typeface="Calibri"/>
                  <a:cs typeface="Calibri" panose="020F0502020204030204" pitchFamily="34" charset="0"/>
                  <a:sym typeface="Calibri"/>
                </a:rPr>
                <a:t>PROCESOS DE SEGUIMIENTO Y CONTROL</a:t>
              </a:r>
              <a:endParaRPr sz="1600">
                <a:latin typeface="Calibri" panose="020F0502020204030204" pitchFamily="34" charset="0"/>
                <a:cs typeface="Calibri" panose="020F0502020204030204" pitchFamily="34" charset="0"/>
              </a:endParaRPr>
            </a:p>
          </p:txBody>
        </p:sp>
        <p:sp>
          <p:nvSpPr>
            <p:cNvPr id="418" name="Google Shape;418;p34"/>
            <p:cNvSpPr/>
            <p:nvPr/>
          </p:nvSpPr>
          <p:spPr>
            <a:xfrm rot="5400000">
              <a:off x="6347477" y="1661227"/>
              <a:ext cx="372823" cy="480676"/>
            </a:xfrm>
            <a:prstGeom prst="bentArrow">
              <a:avLst>
                <a:gd name="adj1" fmla="val 25000"/>
                <a:gd name="adj2" fmla="val 25000"/>
                <a:gd name="adj3" fmla="val 25000"/>
                <a:gd name="adj4" fmla="val 47198"/>
              </a:avLst>
            </a:prstGeom>
            <a:solidFill>
              <a:srgbClr val="7150A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19" name="Google Shape;419;p34"/>
            <p:cNvSpPr/>
            <p:nvPr/>
          </p:nvSpPr>
          <p:spPr>
            <a:xfrm rot="-5400000" flipH="1">
              <a:off x="2342110" y="1675387"/>
              <a:ext cx="372823" cy="452356"/>
            </a:xfrm>
            <a:prstGeom prst="bentArrow">
              <a:avLst>
                <a:gd name="adj1" fmla="val 25000"/>
                <a:gd name="adj2" fmla="val 25000"/>
                <a:gd name="adj3" fmla="val 25000"/>
                <a:gd name="adj4" fmla="val 47198"/>
              </a:avLst>
            </a:prstGeom>
            <a:solidFill>
              <a:srgbClr val="7150A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20" name="Google Shape;420;p34"/>
            <p:cNvSpPr txBox="1"/>
            <p:nvPr/>
          </p:nvSpPr>
          <p:spPr>
            <a:xfrm>
              <a:off x="531839" y="2189791"/>
              <a:ext cx="1143694" cy="444585"/>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Enunciado</a:t>
              </a:r>
              <a:endParaRPr sz="1600" dirty="0">
                <a:latin typeface="Calibri" panose="020F0502020204030204" pitchFamily="34" charset="0"/>
                <a:cs typeface="Calibri" panose="020F0502020204030204" pitchFamily="34" charset="0"/>
              </a:endParaRPr>
            </a:p>
            <a:p>
              <a:pPr marL="0" marR="0" lvl="0" indent="0" algn="ctr" rtl="0">
                <a:lnSpc>
                  <a:spcPct val="90000"/>
                </a:lnSpc>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del Trabajo</a:t>
              </a:r>
              <a:endParaRPr sz="1600" dirty="0">
                <a:latin typeface="Calibri" panose="020F0502020204030204" pitchFamily="34" charset="0"/>
                <a:cs typeface="Calibri" panose="020F0502020204030204" pitchFamily="34" charset="0"/>
              </a:endParaRPr>
            </a:p>
          </p:txBody>
        </p:sp>
        <p:sp>
          <p:nvSpPr>
            <p:cNvPr id="421" name="Google Shape;421;p34"/>
            <p:cNvSpPr txBox="1"/>
            <p:nvPr/>
          </p:nvSpPr>
          <p:spPr>
            <a:xfrm>
              <a:off x="480588" y="3211159"/>
              <a:ext cx="1280030" cy="222292"/>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Restricciones</a:t>
              </a:r>
              <a:endParaRPr sz="1600" dirty="0">
                <a:latin typeface="Calibri" panose="020F0502020204030204" pitchFamily="34" charset="0"/>
                <a:cs typeface="Calibri" panose="020F0502020204030204" pitchFamily="34" charset="0"/>
              </a:endParaRPr>
            </a:p>
          </p:txBody>
        </p:sp>
        <p:sp>
          <p:nvSpPr>
            <p:cNvPr id="422" name="Google Shape;422;p34"/>
            <p:cNvSpPr txBox="1"/>
            <p:nvPr/>
          </p:nvSpPr>
          <p:spPr>
            <a:xfrm>
              <a:off x="509057" y="3953304"/>
              <a:ext cx="1222194" cy="444585"/>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Factores</a:t>
              </a:r>
              <a:endParaRPr sz="1600" dirty="0">
                <a:latin typeface="Calibri" panose="020F0502020204030204" pitchFamily="34" charset="0"/>
                <a:cs typeface="Calibri" panose="020F0502020204030204" pitchFamily="34" charset="0"/>
              </a:endParaRPr>
            </a:p>
            <a:p>
              <a:pPr marL="0" marR="0" lvl="0" indent="0" algn="ctr" rtl="0">
                <a:lnSpc>
                  <a:spcPct val="90000"/>
                </a:lnSpc>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Ambientales</a:t>
              </a:r>
              <a:endParaRPr sz="1600" dirty="0">
                <a:latin typeface="Calibri" panose="020F0502020204030204" pitchFamily="34" charset="0"/>
                <a:cs typeface="Calibri" panose="020F0502020204030204" pitchFamily="34" charset="0"/>
              </a:endParaRPr>
            </a:p>
          </p:txBody>
        </p:sp>
        <p:sp>
          <p:nvSpPr>
            <p:cNvPr id="423" name="Google Shape;423;p34"/>
            <p:cNvSpPr txBox="1"/>
            <p:nvPr/>
          </p:nvSpPr>
          <p:spPr>
            <a:xfrm>
              <a:off x="7578505" y="1762890"/>
              <a:ext cx="1276524" cy="772685"/>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Producto,</a:t>
              </a:r>
              <a:endParaRPr sz="1600" dirty="0">
                <a:latin typeface="Calibri" panose="020F0502020204030204" pitchFamily="34" charset="0"/>
                <a:cs typeface="Calibri" panose="020F0502020204030204" pitchFamily="34" charset="0"/>
              </a:endParaRPr>
            </a:p>
            <a:p>
              <a:pPr marL="0" marR="0" lvl="0" indent="0" algn="ctr" rtl="0">
                <a:lnSpc>
                  <a:spcPct val="90000"/>
                </a:lnSpc>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Servicio o</a:t>
              </a:r>
              <a:endParaRPr sz="1600" dirty="0">
                <a:latin typeface="Calibri" panose="020F0502020204030204" pitchFamily="34" charset="0"/>
                <a:cs typeface="Calibri" panose="020F0502020204030204" pitchFamily="34" charset="0"/>
              </a:endParaRPr>
            </a:p>
            <a:p>
              <a:pPr marL="0" marR="0" lvl="0" indent="0" algn="ctr" rtl="0">
                <a:lnSpc>
                  <a:spcPct val="90000"/>
                </a:lnSpc>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Resultado</a:t>
              </a:r>
              <a:endParaRPr sz="1600" dirty="0">
                <a:latin typeface="Calibri" panose="020F0502020204030204" pitchFamily="34" charset="0"/>
                <a:cs typeface="Calibri" panose="020F0502020204030204" pitchFamily="34" charset="0"/>
              </a:endParaRPr>
            </a:p>
          </p:txBody>
        </p:sp>
        <p:sp>
          <p:nvSpPr>
            <p:cNvPr id="424" name="Google Shape;424;p34"/>
            <p:cNvSpPr txBox="1"/>
            <p:nvPr/>
          </p:nvSpPr>
          <p:spPr>
            <a:xfrm>
              <a:off x="7514191" y="3790264"/>
              <a:ext cx="1380026" cy="52922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200">
                  <a:solidFill>
                    <a:schemeClr val="lt1"/>
                  </a:solidFill>
                  <a:latin typeface="Calibri" panose="020F0502020204030204" pitchFamily="34" charset="0"/>
                  <a:ea typeface="Calibri"/>
                  <a:cs typeface="Calibri" panose="020F0502020204030204" pitchFamily="34" charset="0"/>
                  <a:sym typeface="Calibri"/>
                </a:rPr>
                <a:t>Documentación</a:t>
              </a:r>
              <a:endParaRPr sz="1600">
                <a:latin typeface="Calibri" panose="020F0502020204030204" pitchFamily="34" charset="0"/>
                <a:cs typeface="Calibri" panose="020F0502020204030204" pitchFamily="34" charset="0"/>
              </a:endParaRPr>
            </a:p>
            <a:p>
              <a:pPr marL="0" marR="0" lvl="0" indent="0" algn="ctr" rtl="0">
                <a:spcBef>
                  <a:spcPts val="0"/>
                </a:spcBef>
                <a:spcAft>
                  <a:spcPts val="0"/>
                </a:spcAft>
                <a:buNone/>
              </a:pPr>
              <a:r>
                <a:rPr lang="es-PE" sz="1200">
                  <a:solidFill>
                    <a:schemeClr val="lt1"/>
                  </a:solidFill>
                  <a:latin typeface="Calibri" panose="020F0502020204030204" pitchFamily="34" charset="0"/>
                  <a:ea typeface="Calibri"/>
                  <a:cs typeface="Calibri" panose="020F0502020204030204" pitchFamily="34" charset="0"/>
                  <a:sym typeface="Calibri"/>
                </a:rPr>
                <a:t>del Proyecto</a:t>
              </a:r>
              <a:endParaRPr sz="1600">
                <a:latin typeface="Calibri" panose="020F0502020204030204" pitchFamily="34" charset="0"/>
                <a:cs typeface="Calibri" panose="020F0502020204030204" pitchFamily="34" charset="0"/>
              </a:endParaRPr>
            </a:p>
          </p:txBody>
        </p:sp>
        <p:sp>
          <p:nvSpPr>
            <p:cNvPr id="425" name="Google Shape;425;p34"/>
            <p:cNvSpPr/>
            <p:nvPr/>
          </p:nvSpPr>
          <p:spPr>
            <a:xfrm>
              <a:off x="1831023" y="2802200"/>
              <a:ext cx="1468526" cy="967154"/>
            </a:xfrm>
            <a:prstGeom prst="rightArrow">
              <a:avLst>
                <a:gd name="adj1" fmla="val 64137"/>
                <a:gd name="adj2" fmla="val 50000"/>
              </a:avLst>
            </a:prstGeom>
            <a:solidFill>
              <a:srgbClr val="EF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lt1"/>
                </a:solidFill>
                <a:latin typeface="Calibri" panose="020F0502020204030204" pitchFamily="34" charset="0"/>
                <a:ea typeface="Calibri"/>
                <a:cs typeface="Calibri" panose="020F0502020204030204" pitchFamily="34" charset="0"/>
                <a:sym typeface="Calibri"/>
              </a:endParaRPr>
            </a:p>
          </p:txBody>
        </p:sp>
        <p:grpSp>
          <p:nvGrpSpPr>
            <p:cNvPr id="426" name="Google Shape;426;p34"/>
            <p:cNvGrpSpPr/>
            <p:nvPr/>
          </p:nvGrpSpPr>
          <p:grpSpPr>
            <a:xfrm>
              <a:off x="3196491" y="1846930"/>
              <a:ext cx="2644551" cy="2785153"/>
              <a:chOff x="3103147" y="2238691"/>
              <a:chExt cx="2676876" cy="2819197"/>
            </a:xfrm>
          </p:grpSpPr>
          <p:sp>
            <p:nvSpPr>
              <p:cNvPr id="427" name="Google Shape;427;p34"/>
              <p:cNvSpPr/>
              <p:nvPr/>
            </p:nvSpPr>
            <p:spPr>
              <a:xfrm>
                <a:off x="3103147" y="2238691"/>
                <a:ext cx="2676876" cy="2676876"/>
              </a:xfrm>
              <a:custGeom>
                <a:avLst/>
                <a:gdLst/>
                <a:ahLst/>
                <a:cxnLst/>
                <a:rect l="l" t="t" r="r" b="b"/>
                <a:pathLst>
                  <a:path w="120000" h="120000" extrusionOk="0">
                    <a:moveTo>
                      <a:pt x="7500" y="60000"/>
                    </a:moveTo>
                    <a:lnTo>
                      <a:pt x="7500" y="60000"/>
                    </a:lnTo>
                    <a:cubicBezTo>
                      <a:pt x="7500" y="33869"/>
                      <a:pt x="26717" y="11716"/>
                      <a:pt x="52586" y="8026"/>
                    </a:cubicBezTo>
                    <a:cubicBezTo>
                      <a:pt x="78455" y="4336"/>
                      <a:pt x="103100" y="20232"/>
                      <a:pt x="110406" y="45321"/>
                    </a:cubicBezTo>
                    <a:lnTo>
                      <a:pt x="117538" y="45321"/>
                    </a:lnTo>
                    <a:lnTo>
                      <a:pt x="105000" y="60000"/>
                    </a:lnTo>
                    <a:lnTo>
                      <a:pt x="87538" y="45321"/>
                    </a:lnTo>
                    <a:lnTo>
                      <a:pt x="94508" y="45321"/>
                    </a:lnTo>
                    <a:lnTo>
                      <a:pt x="94508" y="45321"/>
                    </a:lnTo>
                    <a:cubicBezTo>
                      <a:pt x="87531" y="28920"/>
                      <a:pt x="69974" y="19696"/>
                      <a:pt x="52509" y="23256"/>
                    </a:cubicBezTo>
                    <a:cubicBezTo>
                      <a:pt x="35045" y="26816"/>
                      <a:pt x="22500" y="42177"/>
                      <a:pt x="22500" y="60000"/>
                    </a:cubicBezTo>
                    <a:close/>
                  </a:path>
                </a:pathLst>
              </a:custGeom>
              <a:solidFill>
                <a:srgbClr val="EF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28" name="Google Shape;428;p34"/>
              <p:cNvSpPr/>
              <p:nvPr/>
            </p:nvSpPr>
            <p:spPr>
              <a:xfrm rot="10800000">
                <a:off x="3103147" y="2381012"/>
                <a:ext cx="2676876" cy="2676876"/>
              </a:xfrm>
              <a:custGeom>
                <a:avLst/>
                <a:gdLst/>
                <a:ahLst/>
                <a:cxnLst/>
                <a:rect l="l" t="t" r="r" b="b"/>
                <a:pathLst>
                  <a:path w="120000" h="120000" extrusionOk="0">
                    <a:moveTo>
                      <a:pt x="7500" y="60000"/>
                    </a:moveTo>
                    <a:lnTo>
                      <a:pt x="7500" y="60000"/>
                    </a:lnTo>
                    <a:cubicBezTo>
                      <a:pt x="7500" y="33869"/>
                      <a:pt x="26717" y="11716"/>
                      <a:pt x="52586" y="8026"/>
                    </a:cubicBezTo>
                    <a:cubicBezTo>
                      <a:pt x="78455" y="4336"/>
                      <a:pt x="103100" y="20232"/>
                      <a:pt x="110406" y="45321"/>
                    </a:cubicBezTo>
                    <a:lnTo>
                      <a:pt x="117538" y="45321"/>
                    </a:lnTo>
                    <a:lnTo>
                      <a:pt x="105000" y="60000"/>
                    </a:lnTo>
                    <a:lnTo>
                      <a:pt x="87538" y="45321"/>
                    </a:lnTo>
                    <a:lnTo>
                      <a:pt x="94508" y="45321"/>
                    </a:lnTo>
                    <a:lnTo>
                      <a:pt x="94508" y="45321"/>
                    </a:lnTo>
                    <a:cubicBezTo>
                      <a:pt x="87531" y="28920"/>
                      <a:pt x="69974" y="19696"/>
                      <a:pt x="52509" y="23256"/>
                    </a:cubicBezTo>
                    <a:cubicBezTo>
                      <a:pt x="35045" y="26816"/>
                      <a:pt x="22500" y="42177"/>
                      <a:pt x="22500" y="60000"/>
                    </a:cubicBezTo>
                    <a:close/>
                  </a:path>
                </a:pathLst>
              </a:custGeom>
              <a:solidFill>
                <a:srgbClr val="EF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grpSp>
        <p:sp>
          <p:nvSpPr>
            <p:cNvPr id="429" name="Google Shape;429;p34"/>
            <p:cNvSpPr txBox="1"/>
            <p:nvPr/>
          </p:nvSpPr>
          <p:spPr>
            <a:xfrm>
              <a:off x="1882835" y="2992190"/>
              <a:ext cx="1095312" cy="5997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PE" sz="1400">
                  <a:solidFill>
                    <a:schemeClr val="lt1"/>
                  </a:solidFill>
                  <a:latin typeface="Calibri" panose="020F0502020204030204" pitchFamily="34" charset="0"/>
                  <a:ea typeface="Calibri"/>
                  <a:cs typeface="Calibri" panose="020F0502020204030204" pitchFamily="34" charset="0"/>
                  <a:sym typeface="Calibri"/>
                </a:rPr>
                <a:t>Procesos</a:t>
              </a:r>
              <a:endParaRPr sz="1600">
                <a:latin typeface="Calibri" panose="020F0502020204030204" pitchFamily="34" charset="0"/>
                <a:cs typeface="Calibri" panose="020F0502020204030204" pitchFamily="34" charset="0"/>
              </a:endParaRPr>
            </a:p>
            <a:p>
              <a:pPr marL="0" marR="0" lvl="0" indent="0" algn="l" rtl="0">
                <a:spcBef>
                  <a:spcPts val="0"/>
                </a:spcBef>
                <a:spcAft>
                  <a:spcPts val="0"/>
                </a:spcAft>
                <a:buNone/>
              </a:pPr>
              <a:r>
                <a:rPr lang="es-PE" sz="1400">
                  <a:solidFill>
                    <a:schemeClr val="lt1"/>
                  </a:solidFill>
                  <a:latin typeface="Calibri" panose="020F0502020204030204" pitchFamily="34" charset="0"/>
                  <a:ea typeface="Calibri"/>
                  <a:cs typeface="Calibri" panose="020F0502020204030204" pitchFamily="34" charset="0"/>
                  <a:sym typeface="Calibri"/>
                </a:rPr>
                <a:t>de Inicio</a:t>
              </a:r>
              <a:endParaRPr sz="1600">
                <a:latin typeface="Calibri" panose="020F0502020204030204" pitchFamily="34" charset="0"/>
                <a:cs typeface="Calibri" panose="020F0502020204030204" pitchFamily="34" charset="0"/>
              </a:endParaRPr>
            </a:p>
          </p:txBody>
        </p:sp>
        <p:sp>
          <p:nvSpPr>
            <p:cNvPr id="430" name="Google Shape;430;p34"/>
            <p:cNvSpPr txBox="1"/>
            <p:nvPr/>
          </p:nvSpPr>
          <p:spPr>
            <a:xfrm>
              <a:off x="3999655" y="2519187"/>
              <a:ext cx="1070549" cy="7409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200" b="1">
                  <a:solidFill>
                    <a:srgbClr val="262626"/>
                  </a:solidFill>
                  <a:latin typeface="Calibri" panose="020F0502020204030204" pitchFamily="34" charset="0"/>
                  <a:ea typeface="Calibri"/>
                  <a:cs typeface="Calibri" panose="020F0502020204030204" pitchFamily="34" charset="0"/>
                  <a:sym typeface="Calibri"/>
                </a:rPr>
                <a:t>Procesos de</a:t>
              </a:r>
              <a:endParaRPr sz="1600">
                <a:latin typeface="Calibri" panose="020F0502020204030204" pitchFamily="34" charset="0"/>
                <a:cs typeface="Calibri" panose="020F0502020204030204" pitchFamily="34" charset="0"/>
              </a:endParaRPr>
            </a:p>
            <a:p>
              <a:pPr marL="0" marR="0" lvl="0" indent="0" algn="ctr" rtl="0">
                <a:spcBef>
                  <a:spcPts val="0"/>
                </a:spcBef>
                <a:spcAft>
                  <a:spcPts val="0"/>
                </a:spcAft>
                <a:buNone/>
              </a:pPr>
              <a:r>
                <a:rPr lang="es-PE" sz="1200" b="1">
                  <a:solidFill>
                    <a:srgbClr val="262626"/>
                  </a:solidFill>
                  <a:latin typeface="Calibri" panose="020F0502020204030204" pitchFamily="34" charset="0"/>
                  <a:ea typeface="Calibri"/>
                  <a:cs typeface="Calibri" panose="020F0502020204030204" pitchFamily="34" charset="0"/>
                  <a:sym typeface="Calibri"/>
                </a:rPr>
                <a:t>Ejecución</a:t>
              </a:r>
              <a:endParaRPr sz="1600">
                <a:latin typeface="Calibri" panose="020F0502020204030204" pitchFamily="34" charset="0"/>
                <a:cs typeface="Calibri" panose="020F0502020204030204" pitchFamily="34" charset="0"/>
              </a:endParaRPr>
            </a:p>
          </p:txBody>
        </p:sp>
        <p:sp>
          <p:nvSpPr>
            <p:cNvPr id="431" name="Google Shape;431;p34"/>
            <p:cNvSpPr txBox="1"/>
            <p:nvPr/>
          </p:nvSpPr>
          <p:spPr>
            <a:xfrm>
              <a:off x="3969356" y="3416358"/>
              <a:ext cx="1201324" cy="52922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200" b="1" dirty="0">
                  <a:solidFill>
                    <a:srgbClr val="262626"/>
                  </a:solidFill>
                  <a:latin typeface="Calibri" panose="020F0502020204030204" pitchFamily="34" charset="0"/>
                  <a:ea typeface="Calibri"/>
                  <a:cs typeface="Calibri" panose="020F0502020204030204" pitchFamily="34" charset="0"/>
                  <a:sym typeface="Calibri"/>
                </a:rPr>
                <a:t>Procesos de</a:t>
              </a:r>
              <a:endParaRPr sz="1600" dirty="0">
                <a:latin typeface="Calibri" panose="020F0502020204030204" pitchFamily="34" charset="0"/>
                <a:cs typeface="Calibri" panose="020F0502020204030204" pitchFamily="34" charset="0"/>
              </a:endParaRPr>
            </a:p>
            <a:p>
              <a:pPr marL="0" marR="0" lvl="0" indent="0" algn="ctr" rtl="0">
                <a:spcBef>
                  <a:spcPts val="0"/>
                </a:spcBef>
                <a:spcAft>
                  <a:spcPts val="0"/>
                </a:spcAft>
                <a:buNone/>
              </a:pPr>
              <a:r>
                <a:rPr lang="es-PE" sz="1200" b="1" dirty="0">
                  <a:solidFill>
                    <a:srgbClr val="262626"/>
                  </a:solidFill>
                  <a:latin typeface="Calibri" panose="020F0502020204030204" pitchFamily="34" charset="0"/>
                  <a:ea typeface="Calibri"/>
                  <a:cs typeface="Calibri" panose="020F0502020204030204" pitchFamily="34" charset="0"/>
                  <a:sym typeface="Calibri"/>
                </a:rPr>
                <a:t>Planificación</a:t>
              </a:r>
              <a:endParaRPr sz="1600" dirty="0">
                <a:latin typeface="Calibri" panose="020F0502020204030204" pitchFamily="34" charset="0"/>
                <a:cs typeface="Calibri" panose="020F0502020204030204" pitchFamily="34" charset="0"/>
              </a:endParaRPr>
            </a:p>
          </p:txBody>
        </p:sp>
        <p:sp>
          <p:nvSpPr>
            <p:cNvPr id="432" name="Google Shape;432;p34"/>
            <p:cNvSpPr/>
            <p:nvPr/>
          </p:nvSpPr>
          <p:spPr>
            <a:xfrm>
              <a:off x="2280840" y="2508245"/>
              <a:ext cx="358532" cy="358532"/>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33" name="Google Shape;433;p34"/>
            <p:cNvSpPr txBox="1"/>
            <p:nvPr/>
          </p:nvSpPr>
          <p:spPr>
            <a:xfrm>
              <a:off x="2295129" y="2454196"/>
              <a:ext cx="340158" cy="46166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s-PE" sz="2000" b="1" dirty="0">
                  <a:solidFill>
                    <a:srgbClr val="3F3F3F"/>
                  </a:solidFill>
                  <a:latin typeface="Calibri" panose="020F0502020204030204" pitchFamily="34" charset="0"/>
                  <a:ea typeface="Calibri"/>
                  <a:cs typeface="Calibri" panose="020F0502020204030204" pitchFamily="34" charset="0"/>
                  <a:sym typeface="Calibri"/>
                </a:rPr>
                <a:t>1</a:t>
              </a:r>
              <a:endParaRPr sz="1600" dirty="0">
                <a:latin typeface="Calibri" panose="020F0502020204030204" pitchFamily="34" charset="0"/>
                <a:cs typeface="Calibri" panose="020F0502020204030204" pitchFamily="34" charset="0"/>
              </a:endParaRPr>
            </a:p>
          </p:txBody>
        </p:sp>
        <p:sp>
          <p:nvSpPr>
            <p:cNvPr id="434" name="Google Shape;434;p34"/>
            <p:cNvSpPr/>
            <p:nvPr/>
          </p:nvSpPr>
          <p:spPr>
            <a:xfrm>
              <a:off x="4355663" y="3938063"/>
              <a:ext cx="358532" cy="358532"/>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35" name="Google Shape;435;p34"/>
            <p:cNvSpPr txBox="1"/>
            <p:nvPr/>
          </p:nvSpPr>
          <p:spPr>
            <a:xfrm>
              <a:off x="4371262" y="3876737"/>
              <a:ext cx="340158" cy="46166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s-PE" sz="2000" b="1" dirty="0">
                  <a:solidFill>
                    <a:srgbClr val="3F3F3F"/>
                  </a:solidFill>
                  <a:latin typeface="Calibri" panose="020F0502020204030204" pitchFamily="34" charset="0"/>
                  <a:ea typeface="Calibri"/>
                  <a:cs typeface="Calibri" panose="020F0502020204030204" pitchFamily="34" charset="0"/>
                  <a:sym typeface="Calibri"/>
                </a:rPr>
                <a:t>2</a:t>
              </a:r>
              <a:endParaRPr sz="1600" dirty="0">
                <a:latin typeface="Calibri" panose="020F0502020204030204" pitchFamily="34" charset="0"/>
                <a:cs typeface="Calibri" panose="020F0502020204030204" pitchFamily="34" charset="0"/>
              </a:endParaRPr>
            </a:p>
          </p:txBody>
        </p:sp>
        <p:sp>
          <p:nvSpPr>
            <p:cNvPr id="436" name="Google Shape;436;p34"/>
            <p:cNvSpPr/>
            <p:nvPr/>
          </p:nvSpPr>
          <p:spPr>
            <a:xfrm>
              <a:off x="4355663" y="2143014"/>
              <a:ext cx="358532" cy="358532"/>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37" name="Google Shape;437;p34"/>
            <p:cNvSpPr txBox="1"/>
            <p:nvPr/>
          </p:nvSpPr>
          <p:spPr>
            <a:xfrm>
              <a:off x="4374038" y="2081766"/>
              <a:ext cx="340158" cy="46166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s-PE" sz="2000" b="1">
                  <a:solidFill>
                    <a:srgbClr val="3F3F3F"/>
                  </a:solidFill>
                  <a:latin typeface="Calibri" panose="020F0502020204030204" pitchFamily="34" charset="0"/>
                  <a:ea typeface="Calibri"/>
                  <a:cs typeface="Calibri" panose="020F0502020204030204" pitchFamily="34" charset="0"/>
                  <a:sym typeface="Calibri"/>
                </a:rPr>
                <a:t>3</a:t>
              </a:r>
              <a:endParaRPr sz="1600">
                <a:latin typeface="Calibri" panose="020F0502020204030204" pitchFamily="34" charset="0"/>
                <a:cs typeface="Calibri" panose="020F0502020204030204" pitchFamily="34" charset="0"/>
              </a:endParaRPr>
            </a:p>
          </p:txBody>
        </p:sp>
        <p:sp>
          <p:nvSpPr>
            <p:cNvPr id="438" name="Google Shape;438;p34"/>
            <p:cNvSpPr/>
            <p:nvPr/>
          </p:nvSpPr>
          <p:spPr>
            <a:xfrm>
              <a:off x="5868552" y="1582701"/>
              <a:ext cx="358532" cy="358532"/>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39" name="Google Shape;439;p34"/>
            <p:cNvSpPr txBox="1"/>
            <p:nvPr/>
          </p:nvSpPr>
          <p:spPr>
            <a:xfrm>
              <a:off x="5878720" y="1525867"/>
              <a:ext cx="340158" cy="46166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s-PE" sz="2000" b="1" dirty="0">
                  <a:solidFill>
                    <a:srgbClr val="3F3F3F"/>
                  </a:solidFill>
                  <a:latin typeface="Calibri" panose="020F0502020204030204" pitchFamily="34" charset="0"/>
                  <a:ea typeface="Calibri"/>
                  <a:cs typeface="Calibri" panose="020F0502020204030204" pitchFamily="34" charset="0"/>
                  <a:sym typeface="Calibri"/>
                </a:rPr>
                <a:t>4</a:t>
              </a:r>
              <a:endParaRPr sz="1600" dirty="0">
                <a:latin typeface="Calibri" panose="020F0502020204030204" pitchFamily="34" charset="0"/>
                <a:cs typeface="Calibri" panose="020F0502020204030204" pitchFamily="34" charset="0"/>
              </a:endParaRPr>
            </a:p>
          </p:txBody>
        </p:sp>
        <p:sp>
          <p:nvSpPr>
            <p:cNvPr id="440" name="Google Shape;440;p34"/>
            <p:cNvSpPr/>
            <p:nvPr/>
          </p:nvSpPr>
          <p:spPr>
            <a:xfrm>
              <a:off x="6323794" y="2508245"/>
              <a:ext cx="358532" cy="358532"/>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Calibri" panose="020F0502020204030204" pitchFamily="34" charset="0"/>
                <a:ea typeface="Calibri"/>
                <a:cs typeface="Calibri" panose="020F0502020204030204" pitchFamily="34" charset="0"/>
                <a:sym typeface="Calibri"/>
              </a:endParaRPr>
            </a:p>
          </p:txBody>
        </p:sp>
        <p:sp>
          <p:nvSpPr>
            <p:cNvPr id="441" name="Google Shape;441;p34"/>
            <p:cNvSpPr txBox="1"/>
            <p:nvPr/>
          </p:nvSpPr>
          <p:spPr>
            <a:xfrm>
              <a:off x="6342428" y="2451178"/>
              <a:ext cx="340158" cy="46166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s-PE" sz="2000" b="1" dirty="0">
                  <a:solidFill>
                    <a:srgbClr val="3F3F3F"/>
                  </a:solidFill>
                  <a:latin typeface="Calibri" panose="020F0502020204030204" pitchFamily="34" charset="0"/>
                  <a:ea typeface="Calibri"/>
                  <a:cs typeface="Calibri" panose="020F0502020204030204" pitchFamily="34" charset="0"/>
                  <a:sym typeface="Calibri"/>
                </a:rPr>
                <a:t>5</a:t>
              </a:r>
              <a:endParaRPr sz="1600" dirty="0">
                <a:latin typeface="Calibri" panose="020F0502020204030204" pitchFamily="34" charset="0"/>
                <a:cs typeface="Calibri" panose="020F0502020204030204" pitchFamily="34" charset="0"/>
              </a:endParaRPr>
            </a:p>
          </p:txBody>
        </p:sp>
        <p:cxnSp>
          <p:nvCxnSpPr>
            <p:cNvPr id="442" name="Google Shape;442;p34"/>
            <p:cNvCxnSpPr/>
            <p:nvPr/>
          </p:nvCxnSpPr>
          <p:spPr>
            <a:xfrm rot="10800000" flipH="1">
              <a:off x="5769328" y="4609566"/>
              <a:ext cx="2182200" cy="497100"/>
            </a:xfrm>
            <a:prstGeom prst="bentConnector2">
              <a:avLst/>
            </a:prstGeom>
            <a:noFill/>
            <a:ln w="25400" cap="flat" cmpd="sng">
              <a:solidFill>
                <a:srgbClr val="7F7F7F"/>
              </a:solidFill>
              <a:prstDash val="solid"/>
              <a:round/>
              <a:headEnd type="none" w="sm" len="sm"/>
              <a:tailEnd type="stealth" w="med" len="med"/>
            </a:ln>
          </p:spPr>
        </p:cxnSp>
        <p:cxnSp>
          <p:nvCxnSpPr>
            <p:cNvPr id="443" name="Google Shape;443;p34"/>
            <p:cNvCxnSpPr/>
            <p:nvPr/>
          </p:nvCxnSpPr>
          <p:spPr>
            <a:xfrm rot="10800000">
              <a:off x="1045383" y="4586767"/>
              <a:ext cx="2307900" cy="519900"/>
            </a:xfrm>
            <a:prstGeom prst="bentConnector2">
              <a:avLst/>
            </a:prstGeom>
            <a:noFill/>
            <a:ln w="25400" cap="flat" cmpd="sng">
              <a:solidFill>
                <a:srgbClr val="7F7F7F"/>
              </a:solidFill>
              <a:prstDash val="solid"/>
              <a:round/>
              <a:headEnd type="none" w="sm" len="sm"/>
              <a:tailEnd type="stealth" w="med" len="med"/>
            </a:ln>
          </p:spPr>
        </p:cxnSp>
        <p:sp>
          <p:nvSpPr>
            <p:cNvPr id="444" name="Google Shape;444;p34"/>
            <p:cNvSpPr/>
            <p:nvPr/>
          </p:nvSpPr>
          <p:spPr>
            <a:xfrm>
              <a:off x="6042540" y="2802200"/>
              <a:ext cx="1468526" cy="967154"/>
            </a:xfrm>
            <a:prstGeom prst="rightArrow">
              <a:avLst>
                <a:gd name="adj1" fmla="val 64137"/>
                <a:gd name="adj2" fmla="val 50000"/>
              </a:avLst>
            </a:prstGeom>
            <a:solidFill>
              <a:srgbClr val="EF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lt1"/>
                </a:solidFill>
                <a:latin typeface="Calibri" panose="020F0502020204030204" pitchFamily="34" charset="0"/>
                <a:ea typeface="Calibri"/>
                <a:cs typeface="Calibri" panose="020F0502020204030204" pitchFamily="34" charset="0"/>
                <a:sym typeface="Calibri"/>
              </a:endParaRPr>
            </a:p>
          </p:txBody>
        </p:sp>
        <p:sp>
          <p:nvSpPr>
            <p:cNvPr id="445" name="Google Shape;445;p34"/>
            <p:cNvSpPr txBox="1"/>
            <p:nvPr/>
          </p:nvSpPr>
          <p:spPr>
            <a:xfrm>
              <a:off x="6134915" y="2995555"/>
              <a:ext cx="1067337" cy="5997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Procesos</a:t>
              </a:r>
              <a:endParaRPr sz="1600" dirty="0">
                <a:latin typeface="Calibri" panose="020F0502020204030204" pitchFamily="34" charset="0"/>
                <a:cs typeface="Calibri" panose="020F0502020204030204" pitchFamily="34" charset="0"/>
              </a:endParaRPr>
            </a:p>
            <a:p>
              <a:pPr marL="0" marR="0" lvl="0" indent="0" algn="l" rtl="0">
                <a:spcBef>
                  <a:spcPts val="0"/>
                </a:spcBef>
                <a:spcAft>
                  <a:spcPts val="0"/>
                </a:spcAft>
                <a:buNone/>
              </a:pPr>
              <a:r>
                <a:rPr lang="es-PE" sz="1400" dirty="0">
                  <a:solidFill>
                    <a:schemeClr val="lt1"/>
                  </a:solidFill>
                  <a:latin typeface="Calibri" panose="020F0502020204030204" pitchFamily="34" charset="0"/>
                  <a:ea typeface="Calibri"/>
                  <a:cs typeface="Calibri" panose="020F0502020204030204" pitchFamily="34" charset="0"/>
                  <a:sym typeface="Calibri"/>
                </a:rPr>
                <a:t>de Cierre</a:t>
              </a:r>
              <a:endParaRPr sz="1600" dirty="0">
                <a:latin typeface="Calibri" panose="020F0502020204030204" pitchFamily="34" charset="0"/>
                <a:cs typeface="Calibri" panose="020F0502020204030204" pitchFamily="34" charset="0"/>
              </a:endParaRPr>
            </a:p>
          </p:txBody>
        </p:sp>
        <p:sp>
          <p:nvSpPr>
            <p:cNvPr id="446" name="Google Shape;446;p34"/>
            <p:cNvSpPr/>
            <p:nvPr/>
          </p:nvSpPr>
          <p:spPr>
            <a:xfrm>
              <a:off x="3295214" y="4887931"/>
              <a:ext cx="2479432" cy="457199"/>
            </a:xfrm>
            <a:prstGeom prst="roundRect">
              <a:avLst>
                <a:gd name="adj" fmla="val 17051"/>
              </a:avLst>
            </a:prstGeom>
            <a:solidFill>
              <a:srgbClr val="EF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dk1"/>
                </a:solidFill>
                <a:latin typeface="Calibri" panose="020F0502020204030204" pitchFamily="34" charset="0"/>
                <a:ea typeface="Calibri"/>
                <a:cs typeface="Calibri" panose="020F0502020204030204" pitchFamily="34" charset="0"/>
                <a:sym typeface="Calibri"/>
              </a:endParaRPr>
            </a:p>
          </p:txBody>
        </p:sp>
        <p:sp>
          <p:nvSpPr>
            <p:cNvPr id="447" name="Google Shape;447;p34"/>
            <p:cNvSpPr txBox="1"/>
            <p:nvPr/>
          </p:nvSpPr>
          <p:spPr>
            <a:xfrm>
              <a:off x="3443783" y="4936625"/>
              <a:ext cx="2307901" cy="38808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dirty="0">
                  <a:solidFill>
                    <a:schemeClr val="lt1"/>
                  </a:solidFill>
                  <a:latin typeface="Calibri" panose="020F0502020204030204" pitchFamily="34" charset="0"/>
                  <a:ea typeface="Calibri"/>
                  <a:cs typeface="Calibri" panose="020F0502020204030204" pitchFamily="34" charset="0"/>
                  <a:sym typeface="Calibri"/>
                </a:rPr>
                <a:t>Ámbito del Proyecto</a:t>
              </a:r>
              <a:endParaRPr sz="1600" dirty="0">
                <a:latin typeface="Calibri" panose="020F0502020204030204" pitchFamily="34" charset="0"/>
                <a:cs typeface="Calibri" panose="020F0502020204030204" pitchFamily="34" charset="0"/>
              </a:endParaRPr>
            </a:p>
          </p:txBody>
        </p:sp>
      </p:grpSp>
      <p:sp>
        <p:nvSpPr>
          <p:cNvPr id="2" name="Rectangle 5">
            <a:extLst>
              <a:ext uri="{FF2B5EF4-FFF2-40B4-BE49-F238E27FC236}">
                <a16:creationId xmlns:a16="http://schemas.microsoft.com/office/drawing/2014/main" id="{6B9CDECD-6911-D68C-77E1-649D19F2C003}"/>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ÁREAS DE CONOCIMIENTO Y GRUPOS DE PROCESOS DE LA GESTIÓN DE PROYECTOS</a:t>
            </a:r>
            <a:endParaRPr lang="es-PE" sz="1000" dirty="0">
              <a:solidFill>
                <a:schemeClr val="bg1">
                  <a:lumMod val="65000"/>
                </a:schemeClr>
              </a:solidFill>
              <a:latin typeface="Calibri" charset="0"/>
              <a:cs typeface="Calibri"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upo 30">
            <a:extLst>
              <a:ext uri="{FF2B5EF4-FFF2-40B4-BE49-F238E27FC236}">
                <a16:creationId xmlns:a16="http://schemas.microsoft.com/office/drawing/2014/main" id="{9AA63750-FED4-DDA8-2381-745872A2E0FE}"/>
              </a:ext>
            </a:extLst>
          </p:cNvPr>
          <p:cNvGrpSpPr/>
          <p:nvPr/>
        </p:nvGrpSpPr>
        <p:grpSpPr>
          <a:xfrm>
            <a:off x="7005836" y="1388685"/>
            <a:ext cx="1669852" cy="1849537"/>
            <a:chOff x="1075934" y="1410649"/>
            <a:chExt cx="2795713" cy="3305347"/>
          </a:xfrm>
        </p:grpSpPr>
        <p:sp>
          <p:nvSpPr>
            <p:cNvPr id="32" name="Google Shape;332;p23">
              <a:extLst>
                <a:ext uri="{FF2B5EF4-FFF2-40B4-BE49-F238E27FC236}">
                  <a16:creationId xmlns:a16="http://schemas.microsoft.com/office/drawing/2014/main" id="{6F988479-8D1D-5C3D-1E2C-0E03A9A45E28}"/>
                </a:ext>
              </a:extLst>
            </p:cNvPr>
            <p:cNvSpPr/>
            <p:nvPr/>
          </p:nvSpPr>
          <p:spPr>
            <a:xfrm>
              <a:off x="1290848" y="1410649"/>
              <a:ext cx="2580799" cy="706719"/>
            </a:xfrm>
            <a:prstGeom prst="roundRect">
              <a:avLst>
                <a:gd name="adj" fmla="val 18326"/>
              </a:avLst>
            </a:prstGeom>
            <a:solidFill>
              <a:srgbClr val="FE782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s-PE" sz="1200" b="1" dirty="0">
                  <a:solidFill>
                    <a:schemeClr val="lt1"/>
                  </a:solidFill>
                  <a:latin typeface="Calibri"/>
                  <a:ea typeface="Calibri"/>
                  <a:cs typeface="Calibri"/>
                  <a:sym typeface="Calibri"/>
                </a:rPr>
                <a:t>Procesos de </a:t>
              </a:r>
              <a:br>
                <a:rPr lang="es-PE" sz="1200" b="1" dirty="0">
                  <a:solidFill>
                    <a:schemeClr val="lt1"/>
                  </a:solidFill>
                  <a:latin typeface="Calibri"/>
                  <a:ea typeface="Calibri"/>
                  <a:cs typeface="Calibri"/>
                  <a:sym typeface="Calibri"/>
                </a:rPr>
              </a:br>
              <a:r>
                <a:rPr lang="es-PE" sz="1200" b="1" dirty="0">
                  <a:solidFill>
                    <a:schemeClr val="lt1"/>
                  </a:solidFill>
                  <a:latin typeface="Calibri"/>
                  <a:ea typeface="Calibri"/>
                  <a:cs typeface="Calibri"/>
                  <a:sym typeface="Calibri"/>
                </a:rPr>
                <a:t>CIERRE</a:t>
              </a:r>
              <a:endParaRPr lang="es-PE" sz="1200" dirty="0"/>
            </a:p>
          </p:txBody>
        </p:sp>
        <p:sp>
          <p:nvSpPr>
            <p:cNvPr id="33" name="Google Shape;334;p23">
              <a:extLst>
                <a:ext uri="{FF2B5EF4-FFF2-40B4-BE49-F238E27FC236}">
                  <a16:creationId xmlns:a16="http://schemas.microsoft.com/office/drawing/2014/main" id="{C47B6637-E464-18D6-6E5E-06990D9ACA60}"/>
                </a:ext>
              </a:extLst>
            </p:cNvPr>
            <p:cNvSpPr/>
            <p:nvPr/>
          </p:nvSpPr>
          <p:spPr>
            <a:xfrm>
              <a:off x="1290848" y="2190915"/>
              <a:ext cx="2580799" cy="2525081"/>
            </a:xfrm>
            <a:prstGeom prst="roundRect">
              <a:avLst>
                <a:gd name="adj" fmla="val 2748"/>
              </a:avLst>
            </a:prstGeom>
            <a:solidFill>
              <a:srgbClr val="FFD7C1"/>
            </a:solidFill>
            <a:ln>
              <a:noFill/>
            </a:ln>
          </p:spPr>
          <p:txBody>
            <a:bodyPr spcFirstLastPara="1" wrap="square" lIns="108000" tIns="108000" rIns="36000" bIns="45700" anchor="t" anchorCtr="0">
              <a:noAutofit/>
            </a:bodyPr>
            <a:lstStyle/>
            <a:p>
              <a:pPr marL="0" marR="0" lvl="0" indent="0" algn="l" rtl="0">
                <a:spcBef>
                  <a:spcPts val="0"/>
                </a:spcBef>
                <a:spcAft>
                  <a:spcPts val="0"/>
                </a:spcAft>
                <a:buNone/>
              </a:pPr>
              <a:r>
                <a:rPr lang="es-PE" sz="1100" dirty="0">
                  <a:solidFill>
                    <a:schemeClr val="dk1"/>
                  </a:solidFill>
                  <a:latin typeface="Calibri"/>
                  <a:ea typeface="Calibri"/>
                  <a:cs typeface="Calibri"/>
                  <a:sym typeface="Calibri"/>
                </a:rPr>
                <a:t>Se supervisa el avance del proyecto y se aplican acciones correctivas.</a:t>
              </a:r>
              <a:endParaRPr lang="es-PE" sz="1100" dirty="0"/>
            </a:p>
          </p:txBody>
        </p:sp>
        <p:grpSp>
          <p:nvGrpSpPr>
            <p:cNvPr id="34" name="Agrupar 4">
              <a:extLst>
                <a:ext uri="{FF2B5EF4-FFF2-40B4-BE49-F238E27FC236}">
                  <a16:creationId xmlns:a16="http://schemas.microsoft.com/office/drawing/2014/main" id="{C918F4B4-9EDB-8AFB-C6C9-AA1F39D0A216}"/>
                </a:ext>
              </a:extLst>
            </p:cNvPr>
            <p:cNvGrpSpPr/>
            <p:nvPr/>
          </p:nvGrpSpPr>
          <p:grpSpPr>
            <a:xfrm>
              <a:off x="1075934" y="1583770"/>
              <a:ext cx="459474" cy="403823"/>
              <a:chOff x="5892512" y="2805541"/>
              <a:chExt cx="459474" cy="403823"/>
            </a:xfrm>
          </p:grpSpPr>
          <p:sp>
            <p:nvSpPr>
              <p:cNvPr id="35" name="Elipse 34">
                <a:extLst>
                  <a:ext uri="{FF2B5EF4-FFF2-40B4-BE49-F238E27FC236}">
                    <a16:creationId xmlns:a16="http://schemas.microsoft.com/office/drawing/2014/main" id="{F1665253-10A8-935B-6A61-7662A8BA6B80}"/>
                  </a:ext>
                </a:extLst>
              </p:cNvPr>
              <p:cNvSpPr/>
              <p:nvPr/>
            </p:nvSpPr>
            <p:spPr>
              <a:xfrm>
                <a:off x="5956277" y="2824919"/>
                <a:ext cx="395709" cy="376075"/>
              </a:xfrm>
              <a:prstGeom prst="ellipse">
                <a:avLst/>
              </a:prstGeom>
              <a:solidFill>
                <a:srgbClr val="D968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36" name="Elipse 35">
                <a:extLst>
                  <a:ext uri="{FF2B5EF4-FFF2-40B4-BE49-F238E27FC236}">
                    <a16:creationId xmlns:a16="http://schemas.microsoft.com/office/drawing/2014/main" id="{B3B8673C-95FC-DA0C-71B9-1BE45418FAE2}"/>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37" name="Triángulo 36">
                <a:extLst>
                  <a:ext uri="{FF2B5EF4-FFF2-40B4-BE49-F238E27FC236}">
                    <a16:creationId xmlns:a16="http://schemas.microsoft.com/office/drawing/2014/main" id="{1942974B-95AC-6F71-B2F7-4175D8FE00D7}"/>
                  </a:ext>
                </a:extLst>
              </p:cNvPr>
              <p:cNvSpPr/>
              <p:nvPr/>
            </p:nvSpPr>
            <p:spPr>
              <a:xfrm rot="5400000">
                <a:off x="6076285" y="2946262"/>
                <a:ext cx="186870" cy="122381"/>
              </a:xfrm>
              <a:prstGeom prst="triangl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grpSp>
      </p:grpSp>
      <p:sp>
        <p:nvSpPr>
          <p:cNvPr id="2" name="Rectangle 5">
            <a:extLst>
              <a:ext uri="{FF2B5EF4-FFF2-40B4-BE49-F238E27FC236}">
                <a16:creationId xmlns:a16="http://schemas.microsoft.com/office/drawing/2014/main" id="{71D06CAC-1729-B349-B0EB-59129F43598C}"/>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ÁREAS DE CONOCIMIENTO Y GRUPOS DE PROCESOS DE LA GESTIÓN DE PROYECTOS</a:t>
            </a:r>
            <a:endParaRPr lang="es-PE" sz="1000" dirty="0">
              <a:solidFill>
                <a:schemeClr val="bg1">
                  <a:lumMod val="65000"/>
                </a:schemeClr>
              </a:solidFill>
              <a:latin typeface="Calibri" charset="0"/>
              <a:cs typeface="Calibri" charset="0"/>
            </a:endParaRPr>
          </a:p>
        </p:txBody>
      </p:sp>
      <p:grpSp>
        <p:nvGrpSpPr>
          <p:cNvPr id="17" name="Grupo 16">
            <a:extLst>
              <a:ext uri="{FF2B5EF4-FFF2-40B4-BE49-F238E27FC236}">
                <a16:creationId xmlns:a16="http://schemas.microsoft.com/office/drawing/2014/main" id="{2391057B-450F-E23A-CB2D-6DF9A76C182C}"/>
              </a:ext>
            </a:extLst>
          </p:cNvPr>
          <p:cNvGrpSpPr/>
          <p:nvPr/>
        </p:nvGrpSpPr>
        <p:grpSpPr>
          <a:xfrm>
            <a:off x="3695676" y="1431852"/>
            <a:ext cx="1669852" cy="1849538"/>
            <a:chOff x="1075934" y="1410649"/>
            <a:chExt cx="2795713" cy="3305349"/>
          </a:xfrm>
        </p:grpSpPr>
        <p:sp>
          <p:nvSpPr>
            <p:cNvPr id="18" name="Google Shape;332;p23">
              <a:extLst>
                <a:ext uri="{FF2B5EF4-FFF2-40B4-BE49-F238E27FC236}">
                  <a16:creationId xmlns:a16="http://schemas.microsoft.com/office/drawing/2014/main" id="{58AF0EBE-67CF-D473-EF97-0D456E534D64}"/>
                </a:ext>
              </a:extLst>
            </p:cNvPr>
            <p:cNvSpPr/>
            <p:nvPr/>
          </p:nvSpPr>
          <p:spPr>
            <a:xfrm>
              <a:off x="1290848" y="1410649"/>
              <a:ext cx="2580799" cy="706719"/>
            </a:xfrm>
            <a:prstGeom prst="roundRect">
              <a:avLst>
                <a:gd name="adj" fmla="val 18326"/>
              </a:avLst>
            </a:prstGeom>
            <a:solidFill>
              <a:srgbClr val="7150A0"/>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s-PE" sz="1200" b="1" dirty="0">
                  <a:solidFill>
                    <a:schemeClr val="lt1"/>
                  </a:solidFill>
                  <a:latin typeface="Calibri"/>
                  <a:ea typeface="Calibri"/>
                  <a:cs typeface="Calibri"/>
                  <a:sym typeface="Calibri"/>
                </a:rPr>
                <a:t>Procesos de </a:t>
              </a:r>
              <a:br>
                <a:rPr lang="es-PE" sz="1200" b="1" dirty="0">
                  <a:solidFill>
                    <a:schemeClr val="lt1"/>
                  </a:solidFill>
                  <a:latin typeface="Calibri"/>
                  <a:ea typeface="Calibri"/>
                  <a:cs typeface="Calibri"/>
                  <a:sym typeface="Calibri"/>
                </a:rPr>
              </a:br>
              <a:r>
                <a:rPr lang="es-PE" sz="1200" b="1" dirty="0">
                  <a:solidFill>
                    <a:schemeClr val="lt1"/>
                  </a:solidFill>
                  <a:latin typeface="Calibri"/>
                  <a:ea typeface="Calibri"/>
                  <a:cs typeface="Calibri"/>
                  <a:sym typeface="Calibri"/>
                </a:rPr>
                <a:t>EJECUCIÓN</a:t>
              </a:r>
              <a:endParaRPr lang="es-PE" sz="1200" dirty="0"/>
            </a:p>
          </p:txBody>
        </p:sp>
        <p:sp>
          <p:nvSpPr>
            <p:cNvPr id="19" name="Google Shape;334;p23">
              <a:extLst>
                <a:ext uri="{FF2B5EF4-FFF2-40B4-BE49-F238E27FC236}">
                  <a16:creationId xmlns:a16="http://schemas.microsoft.com/office/drawing/2014/main" id="{645CC0EB-DED5-8CBC-038F-444A131E0D3B}"/>
                </a:ext>
              </a:extLst>
            </p:cNvPr>
            <p:cNvSpPr/>
            <p:nvPr/>
          </p:nvSpPr>
          <p:spPr>
            <a:xfrm>
              <a:off x="1290848" y="2190916"/>
              <a:ext cx="2580799" cy="2525082"/>
            </a:xfrm>
            <a:prstGeom prst="roundRect">
              <a:avLst>
                <a:gd name="adj" fmla="val 2748"/>
              </a:avLst>
            </a:prstGeom>
            <a:solidFill>
              <a:srgbClr val="E3DCED"/>
            </a:solidFill>
            <a:ln>
              <a:noFill/>
            </a:ln>
          </p:spPr>
          <p:txBody>
            <a:bodyPr spcFirstLastPara="1" wrap="square" lIns="108000" tIns="108000" rIns="36000" bIns="45700" anchor="t" anchorCtr="0">
              <a:noAutofit/>
            </a:bodyPr>
            <a:lstStyle/>
            <a:p>
              <a:pPr marL="0" marR="0" lvl="0" indent="0" algn="l" rtl="0">
                <a:spcBef>
                  <a:spcPts val="0"/>
                </a:spcBef>
                <a:spcAft>
                  <a:spcPts val="0"/>
                </a:spcAft>
                <a:buNone/>
              </a:pPr>
              <a:r>
                <a:rPr lang="es-PE" sz="1100" dirty="0">
                  <a:solidFill>
                    <a:schemeClr val="dk1"/>
                  </a:solidFill>
                  <a:latin typeface="Calibri"/>
                  <a:ea typeface="Calibri"/>
                  <a:cs typeface="Calibri"/>
                  <a:sym typeface="Calibri"/>
                </a:rPr>
                <a:t>Se integran todos los recursos a fin de implementar el plan para la dirección del proyecto.</a:t>
              </a:r>
              <a:endParaRPr lang="es-PE" sz="1100" dirty="0"/>
            </a:p>
          </p:txBody>
        </p:sp>
        <p:grpSp>
          <p:nvGrpSpPr>
            <p:cNvPr id="20" name="Agrupar 4">
              <a:extLst>
                <a:ext uri="{FF2B5EF4-FFF2-40B4-BE49-F238E27FC236}">
                  <a16:creationId xmlns:a16="http://schemas.microsoft.com/office/drawing/2014/main" id="{0137891D-EDAA-8AFD-9A9D-9BF14EB057C6}"/>
                </a:ext>
              </a:extLst>
            </p:cNvPr>
            <p:cNvGrpSpPr/>
            <p:nvPr/>
          </p:nvGrpSpPr>
          <p:grpSpPr>
            <a:xfrm>
              <a:off x="1075934" y="1583770"/>
              <a:ext cx="459474" cy="403823"/>
              <a:chOff x="5892512" y="2805541"/>
              <a:chExt cx="459474" cy="403823"/>
            </a:xfrm>
          </p:grpSpPr>
          <p:sp>
            <p:nvSpPr>
              <p:cNvPr id="21" name="Elipse 20">
                <a:extLst>
                  <a:ext uri="{FF2B5EF4-FFF2-40B4-BE49-F238E27FC236}">
                    <a16:creationId xmlns:a16="http://schemas.microsoft.com/office/drawing/2014/main" id="{EDBD83D7-8DA2-EC27-ECBE-F698F3CB9687}"/>
                  </a:ext>
                </a:extLst>
              </p:cNvPr>
              <p:cNvSpPr/>
              <p:nvPr/>
            </p:nvSpPr>
            <p:spPr>
              <a:xfrm>
                <a:off x="5956277" y="2824919"/>
                <a:ext cx="395709" cy="376075"/>
              </a:xfrm>
              <a:prstGeom prst="ellipse">
                <a:avLst/>
              </a:prstGeom>
              <a:solidFill>
                <a:srgbClr val="563D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22" name="Elipse 21">
                <a:extLst>
                  <a:ext uri="{FF2B5EF4-FFF2-40B4-BE49-F238E27FC236}">
                    <a16:creationId xmlns:a16="http://schemas.microsoft.com/office/drawing/2014/main" id="{5F7EF53E-6E75-F0E1-AD02-A0C3B10E1B57}"/>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23" name="Triángulo 22">
                <a:extLst>
                  <a:ext uri="{FF2B5EF4-FFF2-40B4-BE49-F238E27FC236}">
                    <a16:creationId xmlns:a16="http://schemas.microsoft.com/office/drawing/2014/main" id="{F73D432A-BE8B-7E4C-EEE6-2718FF57C050}"/>
                  </a:ext>
                </a:extLst>
              </p:cNvPr>
              <p:cNvSpPr/>
              <p:nvPr/>
            </p:nvSpPr>
            <p:spPr>
              <a:xfrm rot="5400000">
                <a:off x="6076285" y="2946262"/>
                <a:ext cx="186870" cy="122381"/>
              </a:xfrm>
              <a:prstGeom prst="triangle">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grpSp>
      </p:grpSp>
      <p:grpSp>
        <p:nvGrpSpPr>
          <p:cNvPr id="9" name="Grupo 8">
            <a:extLst>
              <a:ext uri="{FF2B5EF4-FFF2-40B4-BE49-F238E27FC236}">
                <a16:creationId xmlns:a16="http://schemas.microsoft.com/office/drawing/2014/main" id="{FD810022-54DD-32E5-0772-A29B7C7B09AF}"/>
              </a:ext>
            </a:extLst>
          </p:cNvPr>
          <p:cNvGrpSpPr/>
          <p:nvPr/>
        </p:nvGrpSpPr>
        <p:grpSpPr>
          <a:xfrm>
            <a:off x="349544" y="1263431"/>
            <a:ext cx="1669852" cy="1849537"/>
            <a:chOff x="1075934" y="1410649"/>
            <a:chExt cx="2795713" cy="3305347"/>
          </a:xfrm>
        </p:grpSpPr>
        <p:sp>
          <p:nvSpPr>
            <p:cNvPr id="3" name="Google Shape;332;p23">
              <a:extLst>
                <a:ext uri="{FF2B5EF4-FFF2-40B4-BE49-F238E27FC236}">
                  <a16:creationId xmlns:a16="http://schemas.microsoft.com/office/drawing/2014/main" id="{52D10956-F35A-0929-46FF-DE463FAC18CF}"/>
                </a:ext>
              </a:extLst>
            </p:cNvPr>
            <p:cNvSpPr/>
            <p:nvPr/>
          </p:nvSpPr>
          <p:spPr>
            <a:xfrm>
              <a:off x="1290848" y="1410649"/>
              <a:ext cx="2580799" cy="706719"/>
            </a:xfrm>
            <a:prstGeom prst="roundRect">
              <a:avLst>
                <a:gd name="adj" fmla="val 18326"/>
              </a:avLst>
            </a:prstGeom>
            <a:solidFill>
              <a:srgbClr val="EE4639"/>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s-PE" sz="1200" b="1" dirty="0">
                  <a:solidFill>
                    <a:schemeClr val="lt1"/>
                  </a:solidFill>
                  <a:latin typeface="Calibri"/>
                  <a:ea typeface="Calibri"/>
                  <a:cs typeface="Calibri"/>
                  <a:sym typeface="Calibri"/>
                </a:rPr>
                <a:t>Procesos de </a:t>
              </a:r>
              <a:br>
                <a:rPr lang="es-PE" sz="1200" b="1" dirty="0">
                  <a:solidFill>
                    <a:schemeClr val="lt1"/>
                  </a:solidFill>
                  <a:latin typeface="Calibri"/>
                  <a:ea typeface="Calibri"/>
                  <a:cs typeface="Calibri"/>
                  <a:sym typeface="Calibri"/>
                </a:rPr>
              </a:br>
              <a:r>
                <a:rPr lang="es-PE" sz="1200" b="1" dirty="0">
                  <a:solidFill>
                    <a:schemeClr val="lt1"/>
                  </a:solidFill>
                  <a:latin typeface="Calibri"/>
                  <a:ea typeface="Calibri"/>
                  <a:cs typeface="Calibri"/>
                  <a:sym typeface="Calibri"/>
                </a:rPr>
                <a:t>INICIO</a:t>
              </a:r>
            </a:p>
          </p:txBody>
        </p:sp>
        <p:sp>
          <p:nvSpPr>
            <p:cNvPr id="4" name="Google Shape;334;p23">
              <a:extLst>
                <a:ext uri="{FF2B5EF4-FFF2-40B4-BE49-F238E27FC236}">
                  <a16:creationId xmlns:a16="http://schemas.microsoft.com/office/drawing/2014/main" id="{8222AAB9-DD29-C2B3-DD34-EF01B4BF7AFA}"/>
                </a:ext>
              </a:extLst>
            </p:cNvPr>
            <p:cNvSpPr/>
            <p:nvPr/>
          </p:nvSpPr>
          <p:spPr>
            <a:xfrm>
              <a:off x="1290848" y="2190915"/>
              <a:ext cx="2580799" cy="2525081"/>
            </a:xfrm>
            <a:prstGeom prst="roundRect">
              <a:avLst>
                <a:gd name="adj" fmla="val 2748"/>
              </a:avLst>
            </a:prstGeom>
            <a:solidFill>
              <a:srgbClr val="FFD8D4"/>
            </a:solidFill>
            <a:ln>
              <a:noFill/>
            </a:ln>
          </p:spPr>
          <p:txBody>
            <a:bodyPr spcFirstLastPara="1" wrap="square" lIns="108000" tIns="108000" rIns="36000" bIns="45700" anchor="t" anchorCtr="0">
              <a:noAutofit/>
            </a:bodyPr>
            <a:lstStyle/>
            <a:p>
              <a:pPr marL="9525" defTabSz="457200">
                <a:buClr>
                  <a:srgbClr val="EE4639"/>
                </a:buClr>
                <a:buSzPct val="100000"/>
                <a:tabLst>
                  <a:tab pos="3228975" algn="l"/>
                </a:tabLst>
              </a:pPr>
              <a:r>
                <a:rPr lang="es-PE" sz="1100" dirty="0">
                  <a:solidFill>
                    <a:schemeClr val="dk1"/>
                  </a:solidFill>
                  <a:latin typeface="Calibri" panose="020F0502020204030204" pitchFamily="34" charset="0"/>
                  <a:ea typeface="Calibri"/>
                  <a:cs typeface="Calibri" panose="020F0502020204030204" pitchFamily="34" charset="0"/>
                  <a:sym typeface="Calibri"/>
                </a:rPr>
                <a:t>Se definen los objetivos del proyecto, se identifica a los principales interesados, se nombra al DP y se autoriza formalmente el inicio del proyecto.</a:t>
              </a:r>
              <a:endParaRPr lang="es-PE" sz="1100" dirty="0">
                <a:latin typeface="Calibri" panose="020F0502020204030204" pitchFamily="34" charset="0"/>
                <a:cs typeface="Calibri" panose="020F0502020204030204" pitchFamily="34" charset="0"/>
              </a:endParaRPr>
            </a:p>
            <a:p>
              <a:pPr marL="9525" defTabSz="457200">
                <a:buClr>
                  <a:srgbClr val="EE4639"/>
                </a:buClr>
                <a:buSzPct val="100000"/>
                <a:tabLst>
                  <a:tab pos="3228975" algn="l"/>
                </a:tabLst>
              </a:pPr>
              <a:endParaRPr lang="es-ES_tradnl" sz="1100" dirty="0">
                <a:solidFill>
                  <a:srgbClr val="262626"/>
                </a:solidFill>
                <a:latin typeface="Calibri"/>
                <a:ea typeface="+mn-ea"/>
                <a:cs typeface="Calibri"/>
              </a:endParaRPr>
            </a:p>
          </p:txBody>
        </p:sp>
        <p:grpSp>
          <p:nvGrpSpPr>
            <p:cNvPr id="5" name="Agrupar 4">
              <a:extLst>
                <a:ext uri="{FF2B5EF4-FFF2-40B4-BE49-F238E27FC236}">
                  <a16:creationId xmlns:a16="http://schemas.microsoft.com/office/drawing/2014/main" id="{4072B794-1F5F-3565-5BA1-31D8AF82D4F3}"/>
                </a:ext>
              </a:extLst>
            </p:cNvPr>
            <p:cNvGrpSpPr/>
            <p:nvPr/>
          </p:nvGrpSpPr>
          <p:grpSpPr>
            <a:xfrm>
              <a:off x="1075934" y="1583770"/>
              <a:ext cx="439529" cy="403823"/>
              <a:chOff x="5892512" y="2805541"/>
              <a:chExt cx="439529" cy="403823"/>
            </a:xfrm>
          </p:grpSpPr>
          <p:sp>
            <p:nvSpPr>
              <p:cNvPr id="6" name="Elipse 5">
                <a:extLst>
                  <a:ext uri="{FF2B5EF4-FFF2-40B4-BE49-F238E27FC236}">
                    <a16:creationId xmlns:a16="http://schemas.microsoft.com/office/drawing/2014/main" id="{CE4B3174-022C-60CD-711C-6DB93634B4ED}"/>
                  </a:ext>
                </a:extLst>
              </p:cNvPr>
              <p:cNvSpPr/>
              <p:nvPr/>
            </p:nvSpPr>
            <p:spPr>
              <a:xfrm>
                <a:off x="5956278" y="2824919"/>
                <a:ext cx="375763" cy="376076"/>
              </a:xfrm>
              <a:prstGeom prst="ellipse">
                <a:avLst/>
              </a:prstGeom>
              <a:solidFill>
                <a:srgbClr val="B73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7" name="Elipse 6">
                <a:extLst>
                  <a:ext uri="{FF2B5EF4-FFF2-40B4-BE49-F238E27FC236}">
                    <a16:creationId xmlns:a16="http://schemas.microsoft.com/office/drawing/2014/main" id="{CB5D53D0-2BBB-5E3A-510C-A424293C0360}"/>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8" name="Triángulo 7">
                <a:extLst>
                  <a:ext uri="{FF2B5EF4-FFF2-40B4-BE49-F238E27FC236}">
                    <a16:creationId xmlns:a16="http://schemas.microsoft.com/office/drawing/2014/main" id="{9EF0AA8F-F12C-B0A2-AE25-4AFBA671F290}"/>
                  </a:ext>
                </a:extLst>
              </p:cNvPr>
              <p:cNvSpPr/>
              <p:nvPr/>
            </p:nvSpPr>
            <p:spPr>
              <a:xfrm rot="5400000">
                <a:off x="6076285" y="2946262"/>
                <a:ext cx="186870" cy="122381"/>
              </a:xfrm>
              <a:prstGeom prst="triangle">
                <a:avLst/>
              </a:prstGeom>
              <a:solidFill>
                <a:srgbClr val="EF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grpSp>
      </p:grpSp>
      <p:grpSp>
        <p:nvGrpSpPr>
          <p:cNvPr id="10" name="Grupo 9">
            <a:extLst>
              <a:ext uri="{FF2B5EF4-FFF2-40B4-BE49-F238E27FC236}">
                <a16:creationId xmlns:a16="http://schemas.microsoft.com/office/drawing/2014/main" id="{C57F67D5-C9D5-FA40-EC27-422430333886}"/>
              </a:ext>
            </a:extLst>
          </p:cNvPr>
          <p:cNvGrpSpPr/>
          <p:nvPr/>
        </p:nvGrpSpPr>
        <p:grpSpPr>
          <a:xfrm>
            <a:off x="2019396" y="877888"/>
            <a:ext cx="1669852" cy="1849537"/>
            <a:chOff x="1075934" y="1410649"/>
            <a:chExt cx="2795713" cy="3305347"/>
          </a:xfrm>
        </p:grpSpPr>
        <p:sp>
          <p:nvSpPr>
            <p:cNvPr id="11" name="Google Shape;332;p23">
              <a:extLst>
                <a:ext uri="{FF2B5EF4-FFF2-40B4-BE49-F238E27FC236}">
                  <a16:creationId xmlns:a16="http://schemas.microsoft.com/office/drawing/2014/main" id="{10D7D96E-4346-A164-712E-431C9F3D6289}"/>
                </a:ext>
              </a:extLst>
            </p:cNvPr>
            <p:cNvSpPr/>
            <p:nvPr/>
          </p:nvSpPr>
          <p:spPr>
            <a:xfrm>
              <a:off x="1290848" y="1410649"/>
              <a:ext cx="2580799" cy="706719"/>
            </a:xfrm>
            <a:prstGeom prst="roundRect">
              <a:avLst>
                <a:gd name="adj" fmla="val 18326"/>
              </a:avLst>
            </a:prstGeom>
            <a:solidFill>
              <a:srgbClr val="00B1C2"/>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s-PE" sz="1200" b="1" dirty="0">
                  <a:solidFill>
                    <a:schemeClr val="lt1"/>
                  </a:solidFill>
                  <a:latin typeface="Calibri"/>
                  <a:ea typeface="Calibri"/>
                  <a:cs typeface="Calibri"/>
                  <a:sym typeface="Calibri"/>
                </a:rPr>
                <a:t>Procesos de</a:t>
              </a:r>
              <a:endParaRPr lang="es-PE" sz="1200" dirty="0"/>
            </a:p>
            <a:p>
              <a:pPr marL="0" marR="0" lvl="0" indent="0" algn="ctr" rtl="0">
                <a:lnSpc>
                  <a:spcPct val="90000"/>
                </a:lnSpc>
                <a:spcBef>
                  <a:spcPts val="0"/>
                </a:spcBef>
                <a:spcAft>
                  <a:spcPts val="0"/>
                </a:spcAft>
                <a:buNone/>
              </a:pPr>
              <a:r>
                <a:rPr lang="es-PE" sz="1200" b="1" dirty="0">
                  <a:solidFill>
                    <a:schemeClr val="lt1"/>
                  </a:solidFill>
                  <a:latin typeface="Calibri"/>
                  <a:ea typeface="Calibri"/>
                  <a:cs typeface="Calibri"/>
                  <a:sym typeface="Calibri"/>
                </a:rPr>
                <a:t>PLANIFICACIÓN</a:t>
              </a:r>
              <a:endParaRPr lang="es-PE" sz="1200" dirty="0"/>
            </a:p>
          </p:txBody>
        </p:sp>
        <p:sp>
          <p:nvSpPr>
            <p:cNvPr id="12" name="Google Shape;334;p23">
              <a:extLst>
                <a:ext uri="{FF2B5EF4-FFF2-40B4-BE49-F238E27FC236}">
                  <a16:creationId xmlns:a16="http://schemas.microsoft.com/office/drawing/2014/main" id="{5AB3E491-0AC6-D075-6E2E-C8DBF7006146}"/>
                </a:ext>
              </a:extLst>
            </p:cNvPr>
            <p:cNvSpPr/>
            <p:nvPr/>
          </p:nvSpPr>
          <p:spPr>
            <a:xfrm>
              <a:off x="1290848" y="2190915"/>
              <a:ext cx="2580799" cy="2525081"/>
            </a:xfrm>
            <a:prstGeom prst="roundRect">
              <a:avLst>
                <a:gd name="adj" fmla="val 2748"/>
              </a:avLst>
            </a:prstGeom>
            <a:solidFill>
              <a:srgbClr val="D1EFF4"/>
            </a:solidFill>
            <a:ln>
              <a:noFill/>
            </a:ln>
          </p:spPr>
          <p:txBody>
            <a:bodyPr spcFirstLastPara="1" wrap="square" lIns="108000" tIns="108000" rIns="36000" bIns="45700" anchor="t" anchorCtr="0">
              <a:noAutofit/>
            </a:bodyPr>
            <a:lstStyle/>
            <a:p>
              <a:pPr marL="0" marR="0" lvl="0" indent="0" algn="l" rtl="0">
                <a:spcBef>
                  <a:spcPts val="0"/>
                </a:spcBef>
                <a:spcAft>
                  <a:spcPts val="0"/>
                </a:spcAft>
                <a:buNone/>
              </a:pPr>
              <a:r>
                <a:rPr lang="es-PE" sz="1100" dirty="0">
                  <a:solidFill>
                    <a:schemeClr val="dk1"/>
                  </a:solidFill>
                  <a:latin typeface="Calibri"/>
                  <a:ea typeface="Calibri"/>
                  <a:cs typeface="Calibri"/>
                  <a:sym typeface="Calibri"/>
                </a:rPr>
                <a:t>Se define el alcance del proyecto, se redefinen los objetivos y se desarrolla el plan para la dirección del proyecto.</a:t>
              </a:r>
              <a:endParaRPr lang="es-PE" sz="1100" dirty="0"/>
            </a:p>
          </p:txBody>
        </p:sp>
        <p:grpSp>
          <p:nvGrpSpPr>
            <p:cNvPr id="13" name="Agrupar 4">
              <a:extLst>
                <a:ext uri="{FF2B5EF4-FFF2-40B4-BE49-F238E27FC236}">
                  <a16:creationId xmlns:a16="http://schemas.microsoft.com/office/drawing/2014/main" id="{9C140EA9-87A9-A546-10D0-ED3B781371C3}"/>
                </a:ext>
              </a:extLst>
            </p:cNvPr>
            <p:cNvGrpSpPr/>
            <p:nvPr/>
          </p:nvGrpSpPr>
          <p:grpSpPr>
            <a:xfrm>
              <a:off x="1075934" y="1583770"/>
              <a:ext cx="459474" cy="403823"/>
              <a:chOff x="5892512" y="2805541"/>
              <a:chExt cx="459474" cy="403823"/>
            </a:xfrm>
          </p:grpSpPr>
          <p:sp>
            <p:nvSpPr>
              <p:cNvPr id="14" name="Elipse 13">
                <a:extLst>
                  <a:ext uri="{FF2B5EF4-FFF2-40B4-BE49-F238E27FC236}">
                    <a16:creationId xmlns:a16="http://schemas.microsoft.com/office/drawing/2014/main" id="{F1C0F796-123F-8D01-E5B3-42B166BCFCEA}"/>
                  </a:ext>
                </a:extLst>
              </p:cNvPr>
              <p:cNvSpPr/>
              <p:nvPr/>
            </p:nvSpPr>
            <p:spPr>
              <a:xfrm>
                <a:off x="5956277" y="2824919"/>
                <a:ext cx="395709" cy="376075"/>
              </a:xfrm>
              <a:prstGeom prst="ellipse">
                <a:avLst/>
              </a:prstGeom>
              <a:solidFill>
                <a:srgbClr val="079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15" name="Elipse 14">
                <a:extLst>
                  <a:ext uri="{FF2B5EF4-FFF2-40B4-BE49-F238E27FC236}">
                    <a16:creationId xmlns:a16="http://schemas.microsoft.com/office/drawing/2014/main" id="{2F5D05C2-1B99-630B-B154-B1C06799B7B1}"/>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16" name="Triángulo 15">
                <a:extLst>
                  <a:ext uri="{FF2B5EF4-FFF2-40B4-BE49-F238E27FC236}">
                    <a16:creationId xmlns:a16="http://schemas.microsoft.com/office/drawing/2014/main" id="{62B4F335-A9FD-B9D4-36B8-8FC79554B6A5}"/>
                  </a:ext>
                </a:extLst>
              </p:cNvPr>
              <p:cNvSpPr/>
              <p:nvPr/>
            </p:nvSpPr>
            <p:spPr>
              <a:xfrm rot="5400000">
                <a:off x="6076285" y="2946262"/>
                <a:ext cx="186870" cy="122381"/>
              </a:xfrm>
              <a:prstGeom prst="triangle">
                <a:avLst/>
              </a:prstGeom>
              <a:solidFill>
                <a:srgbClr val="01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grpSp>
      </p:grpSp>
      <p:grpSp>
        <p:nvGrpSpPr>
          <p:cNvPr id="24" name="Grupo 23">
            <a:extLst>
              <a:ext uri="{FF2B5EF4-FFF2-40B4-BE49-F238E27FC236}">
                <a16:creationId xmlns:a16="http://schemas.microsoft.com/office/drawing/2014/main" id="{F407A9B6-8B52-D370-F3BB-927F8C9E6D85}"/>
              </a:ext>
            </a:extLst>
          </p:cNvPr>
          <p:cNvGrpSpPr/>
          <p:nvPr/>
        </p:nvGrpSpPr>
        <p:grpSpPr>
          <a:xfrm>
            <a:off x="5365527" y="877887"/>
            <a:ext cx="1669852" cy="1849538"/>
            <a:chOff x="1075934" y="1410647"/>
            <a:chExt cx="2795713" cy="3305349"/>
          </a:xfrm>
        </p:grpSpPr>
        <p:sp>
          <p:nvSpPr>
            <p:cNvPr id="25" name="Google Shape;332;p23">
              <a:extLst>
                <a:ext uri="{FF2B5EF4-FFF2-40B4-BE49-F238E27FC236}">
                  <a16:creationId xmlns:a16="http://schemas.microsoft.com/office/drawing/2014/main" id="{0E475AC0-C042-EEBB-C2AC-CF45AE12793A}"/>
                </a:ext>
              </a:extLst>
            </p:cNvPr>
            <p:cNvSpPr/>
            <p:nvPr/>
          </p:nvSpPr>
          <p:spPr>
            <a:xfrm>
              <a:off x="1290848" y="1410647"/>
              <a:ext cx="2580799" cy="707700"/>
            </a:xfrm>
            <a:prstGeom prst="roundRect">
              <a:avLst>
                <a:gd name="adj" fmla="val 18326"/>
              </a:avLst>
            </a:prstGeom>
            <a:solidFill>
              <a:srgbClr val="92C14E"/>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s-PE" sz="1100" b="1" dirty="0">
                  <a:solidFill>
                    <a:schemeClr val="lt1"/>
                  </a:solidFill>
                  <a:latin typeface="Calibri"/>
                  <a:ea typeface="Calibri"/>
                  <a:cs typeface="Calibri"/>
                  <a:sym typeface="Calibri"/>
                </a:rPr>
                <a:t>Procesos de </a:t>
              </a:r>
              <a:br>
                <a:rPr lang="es-PE" sz="1100" b="1" dirty="0">
                  <a:solidFill>
                    <a:schemeClr val="lt1"/>
                  </a:solidFill>
                  <a:latin typeface="Calibri"/>
                  <a:ea typeface="Calibri"/>
                  <a:cs typeface="Calibri"/>
                  <a:sym typeface="Calibri"/>
                </a:rPr>
              </a:br>
              <a:r>
                <a:rPr lang="es-PE" sz="1100" b="1" dirty="0">
                  <a:solidFill>
                    <a:schemeClr val="lt1"/>
                  </a:solidFill>
                  <a:latin typeface="Calibri"/>
                  <a:ea typeface="Calibri"/>
                  <a:cs typeface="Calibri"/>
                  <a:sym typeface="Calibri"/>
                </a:rPr>
                <a:t>MONITOREO Y CONTROL</a:t>
              </a:r>
              <a:endParaRPr lang="es-PE" sz="1100" dirty="0"/>
            </a:p>
          </p:txBody>
        </p:sp>
        <p:sp>
          <p:nvSpPr>
            <p:cNvPr id="26" name="Google Shape;334;p23">
              <a:extLst>
                <a:ext uri="{FF2B5EF4-FFF2-40B4-BE49-F238E27FC236}">
                  <a16:creationId xmlns:a16="http://schemas.microsoft.com/office/drawing/2014/main" id="{EBCC861A-5070-15CB-307D-BA8F8D33B05E}"/>
                </a:ext>
              </a:extLst>
            </p:cNvPr>
            <p:cNvSpPr/>
            <p:nvPr/>
          </p:nvSpPr>
          <p:spPr>
            <a:xfrm>
              <a:off x="1290848" y="2190915"/>
              <a:ext cx="2580799" cy="2525081"/>
            </a:xfrm>
            <a:prstGeom prst="roundRect">
              <a:avLst>
                <a:gd name="adj" fmla="val 2748"/>
              </a:avLst>
            </a:prstGeom>
            <a:solidFill>
              <a:srgbClr val="DDEEC8"/>
            </a:solidFill>
            <a:ln>
              <a:noFill/>
            </a:ln>
          </p:spPr>
          <p:txBody>
            <a:bodyPr spcFirstLastPara="1" wrap="square" lIns="108000" tIns="108000" rIns="36000" bIns="45700" anchor="t" anchorCtr="0">
              <a:noAutofit/>
            </a:bodyPr>
            <a:lstStyle/>
            <a:p>
              <a:pPr marL="0" marR="0" lvl="0" indent="0" algn="l" rtl="0">
                <a:spcBef>
                  <a:spcPts val="0"/>
                </a:spcBef>
                <a:spcAft>
                  <a:spcPts val="0"/>
                </a:spcAft>
                <a:buNone/>
              </a:pPr>
              <a:r>
                <a:rPr lang="es-PE" sz="1100" dirty="0">
                  <a:solidFill>
                    <a:schemeClr val="dk1"/>
                  </a:solidFill>
                  <a:latin typeface="Calibri"/>
                  <a:ea typeface="Calibri"/>
                  <a:cs typeface="Calibri"/>
                  <a:sym typeface="Calibri"/>
                </a:rPr>
                <a:t>Se supervisa el avance del proyecto y se aplican acciones correctivas.</a:t>
              </a:r>
              <a:endParaRPr lang="es-PE" sz="1100" dirty="0"/>
            </a:p>
          </p:txBody>
        </p:sp>
        <p:grpSp>
          <p:nvGrpSpPr>
            <p:cNvPr id="27" name="Agrupar 4">
              <a:extLst>
                <a:ext uri="{FF2B5EF4-FFF2-40B4-BE49-F238E27FC236}">
                  <a16:creationId xmlns:a16="http://schemas.microsoft.com/office/drawing/2014/main" id="{FD33BB95-179D-CCEF-661F-3D320DCACBC1}"/>
                </a:ext>
              </a:extLst>
            </p:cNvPr>
            <p:cNvGrpSpPr/>
            <p:nvPr/>
          </p:nvGrpSpPr>
          <p:grpSpPr>
            <a:xfrm>
              <a:off x="1075934" y="1583770"/>
              <a:ext cx="459474" cy="403823"/>
              <a:chOff x="5892512" y="2805541"/>
              <a:chExt cx="459474" cy="403823"/>
            </a:xfrm>
          </p:grpSpPr>
          <p:sp>
            <p:nvSpPr>
              <p:cNvPr id="28" name="Elipse 27">
                <a:extLst>
                  <a:ext uri="{FF2B5EF4-FFF2-40B4-BE49-F238E27FC236}">
                    <a16:creationId xmlns:a16="http://schemas.microsoft.com/office/drawing/2014/main" id="{810991EB-D60A-4317-0EA3-8FA33F345690}"/>
                  </a:ext>
                </a:extLst>
              </p:cNvPr>
              <p:cNvSpPr/>
              <p:nvPr/>
            </p:nvSpPr>
            <p:spPr>
              <a:xfrm>
                <a:off x="5956277" y="2824919"/>
                <a:ext cx="395709" cy="376075"/>
              </a:xfrm>
              <a:prstGeom prst="ellipse">
                <a:avLst/>
              </a:prstGeom>
              <a:solidFill>
                <a:srgbClr val="81AC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29" name="Elipse 28">
                <a:extLst>
                  <a:ext uri="{FF2B5EF4-FFF2-40B4-BE49-F238E27FC236}">
                    <a16:creationId xmlns:a16="http://schemas.microsoft.com/office/drawing/2014/main" id="{643A26E1-B822-AA80-6992-712993F139E9}"/>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sp>
            <p:nvSpPr>
              <p:cNvPr id="30" name="Triángulo 29">
                <a:extLst>
                  <a:ext uri="{FF2B5EF4-FFF2-40B4-BE49-F238E27FC236}">
                    <a16:creationId xmlns:a16="http://schemas.microsoft.com/office/drawing/2014/main" id="{82A236C9-7C72-AAB8-06B4-1748983EA6AA}"/>
                  </a:ext>
                </a:extLst>
              </p:cNvPr>
              <p:cNvSpPr/>
              <p:nvPr/>
            </p:nvSpPr>
            <p:spPr>
              <a:xfrm rot="5400000">
                <a:off x="6076285" y="2946262"/>
                <a:ext cx="186870" cy="122381"/>
              </a:xfrm>
              <a:prstGeom prst="triangle">
                <a:avLst/>
              </a:prstGeom>
              <a:solidFill>
                <a:srgbClr val="92C1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200"/>
              </a:p>
            </p:txBody>
          </p:sp>
        </p:grpSp>
      </p:grpSp>
      <p:cxnSp>
        <p:nvCxnSpPr>
          <p:cNvPr id="39" name="Google Shape;454;p35">
            <a:extLst>
              <a:ext uri="{FF2B5EF4-FFF2-40B4-BE49-F238E27FC236}">
                <a16:creationId xmlns:a16="http://schemas.microsoft.com/office/drawing/2014/main" id="{C3F91C7F-544C-DA7C-7966-78ECAADF9358}"/>
              </a:ext>
            </a:extLst>
          </p:cNvPr>
          <p:cNvCxnSpPr/>
          <p:nvPr/>
        </p:nvCxnSpPr>
        <p:spPr>
          <a:xfrm>
            <a:off x="955651" y="4814826"/>
            <a:ext cx="7157071" cy="0"/>
          </a:xfrm>
          <a:prstGeom prst="straightConnector1">
            <a:avLst/>
          </a:prstGeom>
          <a:noFill/>
          <a:ln w="25400" cap="flat" cmpd="sng">
            <a:solidFill>
              <a:srgbClr val="808799"/>
            </a:solidFill>
            <a:prstDash val="solid"/>
            <a:round/>
            <a:headEnd type="oval" w="med" len="med"/>
            <a:tailEnd type="oval" w="med" len="med"/>
          </a:ln>
          <a:effectLst/>
        </p:spPr>
      </p:cxnSp>
      <p:sp>
        <p:nvSpPr>
          <p:cNvPr id="40" name="Google Shape;455;p35">
            <a:extLst>
              <a:ext uri="{FF2B5EF4-FFF2-40B4-BE49-F238E27FC236}">
                <a16:creationId xmlns:a16="http://schemas.microsoft.com/office/drawing/2014/main" id="{9EFD9C6C-693B-B2B5-67FA-A620F373F099}"/>
              </a:ext>
            </a:extLst>
          </p:cNvPr>
          <p:cNvSpPr txBox="1"/>
          <p:nvPr/>
        </p:nvSpPr>
        <p:spPr>
          <a:xfrm>
            <a:off x="497368" y="4869825"/>
            <a:ext cx="1000340" cy="3385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dirty="0">
                <a:solidFill>
                  <a:schemeClr val="dk1"/>
                </a:solidFill>
                <a:latin typeface="Calibri"/>
                <a:ea typeface="Calibri"/>
                <a:cs typeface="Calibri"/>
                <a:sym typeface="Calibri"/>
              </a:rPr>
              <a:t>15 mayo</a:t>
            </a:r>
            <a:endParaRPr sz="1600" b="1" dirty="0">
              <a:solidFill>
                <a:schemeClr val="dk1"/>
              </a:solidFill>
              <a:latin typeface="Calibri"/>
              <a:ea typeface="Calibri"/>
              <a:cs typeface="Calibri"/>
              <a:sym typeface="Calibri"/>
            </a:endParaRPr>
          </a:p>
        </p:txBody>
      </p:sp>
      <p:sp>
        <p:nvSpPr>
          <p:cNvPr id="41" name="Google Shape;456;p35">
            <a:extLst>
              <a:ext uri="{FF2B5EF4-FFF2-40B4-BE49-F238E27FC236}">
                <a16:creationId xmlns:a16="http://schemas.microsoft.com/office/drawing/2014/main" id="{3EACB1AC-E830-1479-B153-3396886D5E38}"/>
              </a:ext>
            </a:extLst>
          </p:cNvPr>
          <p:cNvSpPr txBox="1"/>
          <p:nvPr/>
        </p:nvSpPr>
        <p:spPr>
          <a:xfrm>
            <a:off x="7601443" y="4890451"/>
            <a:ext cx="1000341" cy="3385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dirty="0">
                <a:solidFill>
                  <a:schemeClr val="dk1"/>
                </a:solidFill>
                <a:latin typeface="Calibri"/>
                <a:ea typeface="Calibri"/>
                <a:cs typeface="Calibri"/>
                <a:sym typeface="Calibri"/>
              </a:rPr>
              <a:t>15 nov</a:t>
            </a:r>
            <a:endParaRPr sz="1600" b="1" dirty="0">
              <a:solidFill>
                <a:schemeClr val="dk1"/>
              </a:solidFill>
              <a:latin typeface="Calibri"/>
              <a:ea typeface="Calibri"/>
              <a:cs typeface="Calibri"/>
              <a:sym typeface="Calibri"/>
            </a:endParaRPr>
          </a:p>
        </p:txBody>
      </p:sp>
      <p:sp>
        <p:nvSpPr>
          <p:cNvPr id="42" name="Google Shape;457;p35">
            <a:extLst>
              <a:ext uri="{FF2B5EF4-FFF2-40B4-BE49-F238E27FC236}">
                <a16:creationId xmlns:a16="http://schemas.microsoft.com/office/drawing/2014/main" id="{59F9B4F7-91EC-1101-45D4-878C00085247}"/>
              </a:ext>
            </a:extLst>
          </p:cNvPr>
          <p:cNvSpPr/>
          <p:nvPr/>
        </p:nvSpPr>
        <p:spPr>
          <a:xfrm>
            <a:off x="955652" y="4379890"/>
            <a:ext cx="914400" cy="275811"/>
          </a:xfrm>
          <a:prstGeom prst="roundRect">
            <a:avLst>
              <a:gd name="adj" fmla="val 16667"/>
            </a:avLst>
          </a:prstGeom>
          <a:noFill/>
          <a:ln w="12700" cap="flat" cmpd="sng">
            <a:solidFill>
              <a:srgbClr val="EF4539"/>
            </a:solidFill>
            <a:prstDash val="dash"/>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 name="Google Shape;458;p35">
            <a:extLst>
              <a:ext uri="{FF2B5EF4-FFF2-40B4-BE49-F238E27FC236}">
                <a16:creationId xmlns:a16="http://schemas.microsoft.com/office/drawing/2014/main" id="{DED69660-89FC-EA36-D063-5F7366AAF04D}"/>
              </a:ext>
            </a:extLst>
          </p:cNvPr>
          <p:cNvSpPr/>
          <p:nvPr/>
        </p:nvSpPr>
        <p:spPr>
          <a:xfrm>
            <a:off x="1656921" y="4141838"/>
            <a:ext cx="1931928" cy="369980"/>
          </a:xfrm>
          <a:prstGeom prst="roundRect">
            <a:avLst>
              <a:gd name="adj" fmla="val 16667"/>
            </a:avLst>
          </a:prstGeom>
          <a:noFill/>
          <a:ln w="12700" cap="flat" cmpd="sng">
            <a:solidFill>
              <a:srgbClr val="EF4539"/>
            </a:solidFill>
            <a:prstDash val="dash"/>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4" name="Google Shape;459;p35">
            <a:extLst>
              <a:ext uri="{FF2B5EF4-FFF2-40B4-BE49-F238E27FC236}">
                <a16:creationId xmlns:a16="http://schemas.microsoft.com/office/drawing/2014/main" id="{420AFC72-1830-FE54-D8D3-FC4B6C37C348}"/>
              </a:ext>
            </a:extLst>
          </p:cNvPr>
          <p:cNvSpPr/>
          <p:nvPr/>
        </p:nvSpPr>
        <p:spPr>
          <a:xfrm>
            <a:off x="2990707" y="4003558"/>
            <a:ext cx="4516998" cy="735634"/>
          </a:xfrm>
          <a:prstGeom prst="roundRect">
            <a:avLst>
              <a:gd name="adj" fmla="val 16667"/>
            </a:avLst>
          </a:prstGeom>
          <a:noFill/>
          <a:ln w="12700" cap="flat" cmpd="sng">
            <a:solidFill>
              <a:srgbClr val="EF4539"/>
            </a:solidFill>
            <a:prstDash val="dash"/>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5" name="Google Shape;460;p35">
            <a:extLst>
              <a:ext uri="{FF2B5EF4-FFF2-40B4-BE49-F238E27FC236}">
                <a16:creationId xmlns:a16="http://schemas.microsoft.com/office/drawing/2014/main" id="{1112C48B-86A7-9BDD-89A2-A98D6C874B34}"/>
              </a:ext>
            </a:extLst>
          </p:cNvPr>
          <p:cNvSpPr/>
          <p:nvPr/>
        </p:nvSpPr>
        <p:spPr>
          <a:xfrm>
            <a:off x="6837372" y="4379890"/>
            <a:ext cx="1275349" cy="275811"/>
          </a:xfrm>
          <a:prstGeom prst="roundRect">
            <a:avLst>
              <a:gd name="adj" fmla="val 16667"/>
            </a:avLst>
          </a:prstGeom>
          <a:noFill/>
          <a:ln w="12700" cap="flat" cmpd="sng">
            <a:solidFill>
              <a:srgbClr val="EF4539"/>
            </a:solidFill>
            <a:prstDash val="dash"/>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8" name="Google Shape;481;p35">
            <a:extLst>
              <a:ext uri="{FF2B5EF4-FFF2-40B4-BE49-F238E27FC236}">
                <a16:creationId xmlns:a16="http://schemas.microsoft.com/office/drawing/2014/main" id="{62CD65C3-A0B5-CA76-BAF0-8D35BD944645}"/>
              </a:ext>
            </a:extLst>
          </p:cNvPr>
          <p:cNvSpPr/>
          <p:nvPr/>
        </p:nvSpPr>
        <p:spPr>
          <a:xfrm>
            <a:off x="955650" y="3538337"/>
            <a:ext cx="7157071" cy="369980"/>
          </a:xfrm>
          <a:prstGeom prst="roundRect">
            <a:avLst>
              <a:gd name="adj" fmla="val 16667"/>
            </a:avLst>
          </a:prstGeom>
          <a:noFill/>
          <a:ln w="12700" cap="flat" cmpd="sng">
            <a:solidFill>
              <a:srgbClr val="EF4539"/>
            </a:solidFill>
            <a:prstDash val="dash"/>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 name="Google Shape;482;p35">
            <a:extLst>
              <a:ext uri="{FF2B5EF4-FFF2-40B4-BE49-F238E27FC236}">
                <a16:creationId xmlns:a16="http://schemas.microsoft.com/office/drawing/2014/main" id="{20A6EF7D-679B-6DED-AFC9-36BC545C79FC}"/>
              </a:ext>
            </a:extLst>
          </p:cNvPr>
          <p:cNvSpPr/>
          <p:nvPr/>
        </p:nvSpPr>
        <p:spPr>
          <a:xfrm>
            <a:off x="2202683" y="2768579"/>
            <a:ext cx="788023" cy="1509984"/>
          </a:xfrm>
          <a:custGeom>
            <a:avLst/>
            <a:gdLst/>
            <a:ahLst/>
            <a:cxnLst/>
            <a:rect l="l" t="t" r="r" b="b"/>
            <a:pathLst>
              <a:path w="781148" h="1471290" extrusionOk="0">
                <a:moveTo>
                  <a:pt x="781148" y="0"/>
                </a:moveTo>
                <a:cubicBezTo>
                  <a:pt x="428221" y="148962"/>
                  <a:pt x="75295" y="297925"/>
                  <a:pt x="11127" y="543140"/>
                </a:cubicBezTo>
                <a:cubicBezTo>
                  <a:pt x="-53041" y="788355"/>
                  <a:pt x="171548" y="1129822"/>
                  <a:pt x="396137" y="1471290"/>
                </a:cubicBezTo>
              </a:path>
            </a:pathLst>
          </a:custGeom>
          <a:noFill/>
          <a:ln w="12700" cap="flat" cmpd="sng">
            <a:solidFill>
              <a:srgbClr val="808799"/>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 name="Google Shape;483;p35">
            <a:extLst>
              <a:ext uri="{FF2B5EF4-FFF2-40B4-BE49-F238E27FC236}">
                <a16:creationId xmlns:a16="http://schemas.microsoft.com/office/drawing/2014/main" id="{5D551828-9642-C785-44F9-1E25EBAA0E3A}"/>
              </a:ext>
            </a:extLst>
          </p:cNvPr>
          <p:cNvSpPr/>
          <p:nvPr/>
        </p:nvSpPr>
        <p:spPr>
          <a:xfrm>
            <a:off x="599262" y="3154123"/>
            <a:ext cx="748275" cy="1371948"/>
          </a:xfrm>
          <a:custGeom>
            <a:avLst/>
            <a:gdLst/>
            <a:ahLst/>
            <a:cxnLst/>
            <a:rect l="l" t="t" r="r" b="b"/>
            <a:pathLst>
              <a:path w="748275" h="1086279" extrusionOk="0">
                <a:moveTo>
                  <a:pt x="47006" y="0"/>
                </a:moveTo>
                <a:cubicBezTo>
                  <a:pt x="2317" y="177609"/>
                  <a:pt x="-42372" y="355218"/>
                  <a:pt x="74506" y="536264"/>
                </a:cubicBezTo>
                <a:cubicBezTo>
                  <a:pt x="191384" y="717310"/>
                  <a:pt x="469829" y="901794"/>
                  <a:pt x="748275" y="1086279"/>
                </a:cubicBezTo>
              </a:path>
            </a:pathLst>
          </a:custGeom>
          <a:noFill/>
          <a:ln w="12700" cap="flat" cmpd="sng">
            <a:solidFill>
              <a:srgbClr val="808799"/>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 name="Google Shape;484;p35">
            <a:extLst>
              <a:ext uri="{FF2B5EF4-FFF2-40B4-BE49-F238E27FC236}">
                <a16:creationId xmlns:a16="http://schemas.microsoft.com/office/drawing/2014/main" id="{9508F3C3-5AE9-CA6F-FBAC-E2A9F7C00B9E}"/>
              </a:ext>
            </a:extLst>
          </p:cNvPr>
          <p:cNvSpPr/>
          <p:nvPr/>
        </p:nvSpPr>
        <p:spPr>
          <a:xfrm>
            <a:off x="3920307" y="3322544"/>
            <a:ext cx="1002328" cy="1079773"/>
          </a:xfrm>
          <a:custGeom>
            <a:avLst/>
            <a:gdLst/>
            <a:ahLst/>
            <a:cxnLst/>
            <a:rect l="l" t="t" r="r" b="b"/>
            <a:pathLst>
              <a:path w="1002328" h="1368163" extrusionOk="0">
                <a:moveTo>
                  <a:pt x="376685" y="0"/>
                </a:moveTo>
                <a:cubicBezTo>
                  <a:pt x="149231" y="37241"/>
                  <a:pt x="-78223" y="74482"/>
                  <a:pt x="26051" y="302509"/>
                </a:cubicBezTo>
                <a:cubicBezTo>
                  <a:pt x="130325" y="530536"/>
                  <a:pt x="566326" y="949349"/>
                  <a:pt x="1002328" y="1368163"/>
                </a:cubicBezTo>
              </a:path>
            </a:pathLst>
          </a:custGeom>
          <a:noFill/>
          <a:ln w="12700" cap="flat" cmpd="sng">
            <a:solidFill>
              <a:srgbClr val="808799"/>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 name="Google Shape;485;p35">
            <a:extLst>
              <a:ext uri="{FF2B5EF4-FFF2-40B4-BE49-F238E27FC236}">
                <a16:creationId xmlns:a16="http://schemas.microsoft.com/office/drawing/2014/main" id="{1D503423-8802-5DE1-25CB-7CE300B24ACE}"/>
              </a:ext>
            </a:extLst>
          </p:cNvPr>
          <p:cNvSpPr/>
          <p:nvPr/>
        </p:nvSpPr>
        <p:spPr>
          <a:xfrm>
            <a:off x="5383272" y="2768030"/>
            <a:ext cx="1387179" cy="933017"/>
          </a:xfrm>
          <a:custGeom>
            <a:avLst/>
            <a:gdLst/>
            <a:ahLst/>
            <a:cxnLst/>
            <a:rect l="l" t="t" r="r" b="b"/>
            <a:pathLst>
              <a:path w="1686848" h="1835676" extrusionOk="0">
                <a:moveTo>
                  <a:pt x="1354412" y="0"/>
                </a:moveTo>
                <a:cubicBezTo>
                  <a:pt x="1587595" y="84221"/>
                  <a:pt x="1820779" y="168442"/>
                  <a:pt x="1595044" y="474388"/>
                </a:cubicBezTo>
                <a:cubicBezTo>
                  <a:pt x="1369309" y="780334"/>
                  <a:pt x="684654" y="1308005"/>
                  <a:pt x="0" y="1835676"/>
                </a:cubicBezTo>
              </a:path>
            </a:pathLst>
          </a:custGeom>
          <a:noFill/>
          <a:ln w="12700" cap="flat" cmpd="sng">
            <a:solidFill>
              <a:srgbClr val="808799"/>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 name="Google Shape;486;p35">
            <a:extLst>
              <a:ext uri="{FF2B5EF4-FFF2-40B4-BE49-F238E27FC236}">
                <a16:creationId xmlns:a16="http://schemas.microsoft.com/office/drawing/2014/main" id="{734905A1-7059-9FED-F9FF-9F580FB67810}"/>
              </a:ext>
            </a:extLst>
          </p:cNvPr>
          <p:cNvSpPr/>
          <p:nvPr/>
        </p:nvSpPr>
        <p:spPr>
          <a:xfrm>
            <a:off x="7720836" y="3279376"/>
            <a:ext cx="921035" cy="1226069"/>
          </a:xfrm>
          <a:custGeom>
            <a:avLst/>
            <a:gdLst/>
            <a:ahLst/>
            <a:cxnLst/>
            <a:rect l="l" t="t" r="r" b="b"/>
            <a:pathLst>
              <a:path w="921035" h="1058779" extrusionOk="0">
                <a:moveTo>
                  <a:pt x="694394" y="0"/>
                </a:moveTo>
                <a:cubicBezTo>
                  <a:pt x="845075" y="90523"/>
                  <a:pt x="995756" y="181046"/>
                  <a:pt x="880024" y="357509"/>
                </a:cubicBezTo>
                <a:cubicBezTo>
                  <a:pt x="764292" y="533972"/>
                  <a:pt x="382146" y="796375"/>
                  <a:pt x="0" y="1058779"/>
                </a:cubicBezTo>
              </a:path>
            </a:pathLst>
          </a:custGeom>
          <a:noFill/>
          <a:ln w="12700" cap="flat" cmpd="sng">
            <a:solidFill>
              <a:srgbClr val="808799"/>
            </a:solidFill>
            <a:prstDash val="solid"/>
            <a:round/>
            <a:headEnd type="none" w="sm" len="sm"/>
            <a:tailEnd type="none" w="sm" len="sm"/>
          </a:ln>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 name="Google Shape;487;p35">
            <a:extLst>
              <a:ext uri="{FF2B5EF4-FFF2-40B4-BE49-F238E27FC236}">
                <a16:creationId xmlns:a16="http://schemas.microsoft.com/office/drawing/2014/main" id="{57DF14CE-213C-E866-CBA1-9FBD1FF7F7B8}"/>
              </a:ext>
            </a:extLst>
          </p:cNvPr>
          <p:cNvSpPr txBox="1"/>
          <p:nvPr/>
        </p:nvSpPr>
        <p:spPr>
          <a:xfrm>
            <a:off x="3051373" y="4838049"/>
            <a:ext cx="29964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1600" b="1">
                <a:solidFill>
                  <a:schemeClr val="dk1"/>
                </a:solidFill>
                <a:latin typeface="Calibri"/>
                <a:ea typeface="Calibri"/>
                <a:cs typeface="Calibri"/>
                <a:sym typeface="Calibri"/>
              </a:rPr>
              <a:t>Tiempo de Vida del Proyecto</a:t>
            </a:r>
            <a:endParaRPr sz="1600" b="1">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719718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5" y="3169974"/>
            <a:ext cx="4495428" cy="664797"/>
          </a:xfrm>
          <a:prstGeom prst="rect">
            <a:avLst/>
          </a:prstGeom>
          <a:noFill/>
        </p:spPr>
        <p:txBody>
          <a:bodyPr wrap="square" lIns="0" tIns="0" rIns="0" bIns="0" rtlCol="0">
            <a:spAutoFit/>
          </a:bodyPr>
          <a:lstStyle/>
          <a:p>
            <a:pPr>
              <a:lnSpc>
                <a:spcPct val="90000"/>
              </a:lnSpc>
              <a:spcBef>
                <a:spcPts val="1000"/>
              </a:spcBef>
              <a:defRPr/>
            </a:pPr>
            <a:r>
              <a:rPr lang="es-PE" sz="2400" b="1" dirty="0">
                <a:solidFill>
                  <a:schemeClr val="bg1"/>
                </a:solidFill>
                <a:latin typeface="Graphik Bold" panose="020B0503030202060203" pitchFamily="34" charset="77"/>
                <a:sym typeface="Calibri"/>
              </a:rPr>
              <a:t>SISTEMA PARA </a:t>
            </a:r>
            <a:br>
              <a:rPr lang="es-PE" sz="2400" b="1" dirty="0">
                <a:solidFill>
                  <a:schemeClr val="bg1"/>
                </a:solidFill>
                <a:latin typeface="Graphik Bold" panose="020B0503030202060203" pitchFamily="34" charset="77"/>
                <a:sym typeface="Calibri"/>
              </a:rPr>
            </a:br>
            <a:r>
              <a:rPr lang="es-PE" sz="2400" b="1" dirty="0">
                <a:solidFill>
                  <a:schemeClr val="bg1"/>
                </a:solidFill>
                <a:latin typeface="Graphik Bold" panose="020B0503030202060203" pitchFamily="34" charset="77"/>
                <a:sym typeface="Calibri"/>
              </a:rPr>
              <a:t>LA ENTREGA DE VALOR</a:t>
            </a:r>
            <a:endParaRPr lang="es-PE" sz="24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16958448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1" name="Google Shape;501;p37"/>
          <p:cNvSpPr txBox="1"/>
          <p:nvPr/>
        </p:nvSpPr>
        <p:spPr>
          <a:xfrm>
            <a:off x="512666" y="920651"/>
            <a:ext cx="3241977" cy="3524042"/>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PE" sz="1600" b="1" dirty="0">
                <a:solidFill>
                  <a:schemeClr val="dk1"/>
                </a:solidFill>
                <a:latin typeface="Calibri"/>
                <a:ea typeface="Calibri"/>
                <a:cs typeface="Calibri"/>
                <a:sym typeface="Calibri"/>
              </a:rPr>
              <a:t>SISTEMA PARA LA ENTREGA </a:t>
            </a:r>
            <a:br>
              <a:rPr lang="es-PE" sz="1600" b="1" dirty="0">
                <a:solidFill>
                  <a:schemeClr val="dk1"/>
                </a:solidFill>
                <a:latin typeface="Calibri"/>
                <a:ea typeface="Calibri"/>
                <a:cs typeface="Calibri"/>
                <a:sym typeface="Calibri"/>
              </a:rPr>
            </a:br>
            <a:r>
              <a:rPr lang="es-PE" sz="1600" b="1" dirty="0">
                <a:solidFill>
                  <a:schemeClr val="dk1"/>
                </a:solidFill>
                <a:latin typeface="Calibri"/>
                <a:ea typeface="Calibri"/>
                <a:cs typeface="Calibri"/>
                <a:sym typeface="Calibri"/>
              </a:rPr>
              <a:t>DE VALOR</a:t>
            </a:r>
            <a:endParaRPr dirty="0"/>
          </a:p>
          <a:p>
            <a:pPr marL="177800" marR="0" lvl="0" indent="-177800" algn="l" rtl="0">
              <a:spcBef>
                <a:spcPts val="600"/>
              </a:spcBef>
              <a:spcAft>
                <a:spcPts val="0"/>
              </a:spcAft>
              <a:buClr>
                <a:schemeClr val="dk1"/>
              </a:buClr>
              <a:buSzPts val="1600"/>
              <a:buFont typeface="Arial"/>
              <a:buChar char="•"/>
            </a:pPr>
            <a:r>
              <a:rPr lang="es-PE" sz="1600" dirty="0">
                <a:solidFill>
                  <a:schemeClr val="dk1"/>
                </a:solidFill>
                <a:latin typeface="Calibri"/>
                <a:ea typeface="Calibri"/>
                <a:cs typeface="Calibri"/>
                <a:sym typeface="Calibri"/>
              </a:rPr>
              <a:t>Es un conjunto de prácticas, herramientas y técnicas que se utilizan para entregar valor a través del proyecto y del ciclo de vida del producto o servicio.</a:t>
            </a:r>
            <a:endParaRPr dirty="0"/>
          </a:p>
          <a:p>
            <a:pPr marL="177800" marR="0" lvl="0" indent="-76200" algn="l" rtl="0">
              <a:spcBef>
                <a:spcPts val="0"/>
              </a:spcBef>
              <a:spcAft>
                <a:spcPts val="0"/>
              </a:spcAft>
              <a:buClr>
                <a:schemeClr val="dk1"/>
              </a:buClr>
              <a:buSzPts val="1600"/>
              <a:buFont typeface="Arial"/>
              <a:buNone/>
            </a:pPr>
            <a:endParaRPr sz="1600" dirty="0">
              <a:solidFill>
                <a:schemeClr val="dk1"/>
              </a:solidFill>
              <a:latin typeface="Calibri"/>
              <a:ea typeface="Calibri"/>
              <a:cs typeface="Calibri"/>
              <a:sym typeface="Calibri"/>
            </a:endParaRPr>
          </a:p>
          <a:p>
            <a:pPr marL="177800" marR="0" lvl="0" indent="-177800" algn="l" rtl="0">
              <a:spcBef>
                <a:spcPts val="0"/>
              </a:spcBef>
              <a:spcAft>
                <a:spcPts val="0"/>
              </a:spcAft>
              <a:buClr>
                <a:schemeClr val="dk1"/>
              </a:buClr>
              <a:buSzPts val="1600"/>
              <a:buFont typeface="Arial"/>
              <a:buChar char="•"/>
            </a:pPr>
            <a:r>
              <a:rPr lang="es-PE" sz="1600" dirty="0">
                <a:solidFill>
                  <a:schemeClr val="dk1"/>
                </a:solidFill>
                <a:latin typeface="Calibri"/>
                <a:ea typeface="Calibri"/>
                <a:cs typeface="Calibri"/>
                <a:sym typeface="Calibri"/>
              </a:rPr>
              <a:t>Su objetivo es asegurar que los productos y servicios entregados cumplan con las expectativas de los </a:t>
            </a:r>
            <a:r>
              <a:rPr lang="es-PE" sz="1600" i="1" dirty="0">
                <a:solidFill>
                  <a:schemeClr val="dk1"/>
                </a:solidFill>
                <a:latin typeface="Calibri"/>
                <a:ea typeface="Calibri"/>
                <a:cs typeface="Calibri"/>
                <a:sym typeface="Calibri"/>
              </a:rPr>
              <a:t>stakeholders</a:t>
            </a:r>
            <a:r>
              <a:rPr lang="es-PE" sz="1600" dirty="0">
                <a:solidFill>
                  <a:schemeClr val="dk1"/>
                </a:solidFill>
                <a:latin typeface="Calibri"/>
                <a:ea typeface="Calibri"/>
                <a:cs typeface="Calibri"/>
                <a:sym typeface="Calibri"/>
              </a:rPr>
              <a:t> y sean entregados dentro de los plazos, presupuestos y niveles de calidad acordados.</a:t>
            </a:r>
            <a:endParaRPr sz="1600" dirty="0">
              <a:solidFill>
                <a:schemeClr val="dk1"/>
              </a:solidFill>
              <a:latin typeface="Calibri"/>
              <a:ea typeface="Calibri"/>
              <a:cs typeface="Calibri"/>
              <a:sym typeface="Calibri"/>
            </a:endParaRPr>
          </a:p>
        </p:txBody>
      </p:sp>
      <p:grpSp>
        <p:nvGrpSpPr>
          <p:cNvPr id="502" name="Google Shape;502;p37"/>
          <p:cNvGrpSpPr/>
          <p:nvPr/>
        </p:nvGrpSpPr>
        <p:grpSpPr>
          <a:xfrm>
            <a:off x="4067175" y="1456241"/>
            <a:ext cx="4608513" cy="2741685"/>
            <a:chOff x="934719" y="1314351"/>
            <a:chExt cx="7274561" cy="3919637"/>
          </a:xfrm>
        </p:grpSpPr>
        <p:sp>
          <p:nvSpPr>
            <p:cNvPr id="503" name="Google Shape;503;p37"/>
            <p:cNvSpPr/>
            <p:nvPr/>
          </p:nvSpPr>
          <p:spPr>
            <a:xfrm>
              <a:off x="1148080" y="1685748"/>
              <a:ext cx="6868160" cy="3003521"/>
            </a:xfrm>
            <a:prstGeom prst="roundRect">
              <a:avLst>
                <a:gd name="adj" fmla="val 3871"/>
              </a:avLst>
            </a:prstGeom>
            <a:solidFill>
              <a:srgbClr val="D1EFF5">
                <a:alpha val="4392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grpSp>
          <p:nvGrpSpPr>
            <p:cNvPr id="504" name="Google Shape;504;p37"/>
            <p:cNvGrpSpPr/>
            <p:nvPr/>
          </p:nvGrpSpPr>
          <p:grpSpPr>
            <a:xfrm>
              <a:off x="1331852" y="2053889"/>
              <a:ext cx="6480295" cy="3003521"/>
              <a:chOff x="1001562" y="1560692"/>
              <a:chExt cx="7140876" cy="3309691"/>
            </a:xfrm>
          </p:grpSpPr>
          <p:sp>
            <p:nvSpPr>
              <p:cNvPr id="505" name="Google Shape;505;p37"/>
              <p:cNvSpPr/>
              <p:nvPr/>
            </p:nvSpPr>
            <p:spPr>
              <a:xfrm>
                <a:off x="1001562" y="1560692"/>
                <a:ext cx="7140876" cy="3309691"/>
              </a:xfrm>
              <a:prstGeom prst="roundRect">
                <a:avLst>
                  <a:gd name="adj" fmla="val 3871"/>
                </a:avLst>
              </a:prstGeom>
              <a:solidFill>
                <a:srgbClr val="D1EFF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
            <p:nvSpPr>
              <p:cNvPr id="506" name="Google Shape;506;p37"/>
              <p:cNvSpPr/>
              <p:nvPr/>
            </p:nvSpPr>
            <p:spPr>
              <a:xfrm>
                <a:off x="1189256" y="2233207"/>
                <a:ext cx="2065687" cy="351227"/>
              </a:xfrm>
              <a:prstGeom prst="roundRect">
                <a:avLst>
                  <a:gd name="adj" fmla="val 15837"/>
                </a:avLst>
              </a:prstGeom>
              <a:solidFill>
                <a:schemeClr val="lt1"/>
              </a:solidFill>
              <a:ln>
                <a:noFill/>
              </a:ln>
            </p:spPr>
            <p:txBody>
              <a:bodyPr spcFirstLastPara="1" wrap="square" lIns="0" tIns="45700" rIns="0" bIns="45700" anchor="ctr" anchorCtr="0">
                <a:noAutofit/>
              </a:bodyPr>
              <a:lstStyle/>
              <a:p>
                <a:pPr marL="0" marR="0" lvl="0" indent="0" algn="ctr" rtl="0">
                  <a:spcBef>
                    <a:spcPts val="0"/>
                  </a:spcBef>
                  <a:spcAft>
                    <a:spcPts val="0"/>
                  </a:spcAft>
                  <a:buNone/>
                </a:pPr>
                <a:r>
                  <a:rPr lang="es-PE" sz="900" b="1">
                    <a:solidFill>
                      <a:schemeClr val="dk1"/>
                    </a:solidFill>
                    <a:latin typeface="Calibri"/>
                    <a:ea typeface="Calibri"/>
                    <a:cs typeface="Calibri"/>
                    <a:sym typeface="Calibri"/>
                  </a:rPr>
                  <a:t>Portafolio A</a:t>
                </a:r>
                <a:endParaRPr/>
              </a:p>
            </p:txBody>
          </p:sp>
          <p:sp>
            <p:nvSpPr>
              <p:cNvPr id="507" name="Google Shape;507;p37"/>
              <p:cNvSpPr/>
              <p:nvPr/>
            </p:nvSpPr>
            <p:spPr>
              <a:xfrm>
                <a:off x="1189256" y="2706871"/>
                <a:ext cx="1003626" cy="351227"/>
              </a:xfrm>
              <a:prstGeom prst="roundRect">
                <a:avLst>
                  <a:gd name="adj" fmla="val 15837"/>
                </a:avLst>
              </a:prstGeom>
              <a:solidFill>
                <a:srgbClr val="00B1C3"/>
              </a:solidFill>
              <a:ln>
                <a:noFill/>
              </a:ln>
            </p:spPr>
            <p:txBody>
              <a:bodyPr spcFirstLastPara="1" wrap="square" lIns="0" tIns="45700" rIns="0" bIns="45700" anchor="ctr" anchorCtr="0">
                <a:noAutofit/>
              </a:bodyPr>
              <a:lstStyle/>
              <a:p>
                <a:pPr marL="0" marR="0" lvl="0" indent="0" algn="ctr" rtl="0">
                  <a:spcBef>
                    <a:spcPts val="0"/>
                  </a:spcBef>
                  <a:spcAft>
                    <a:spcPts val="0"/>
                  </a:spcAft>
                  <a:buNone/>
                </a:pPr>
                <a:r>
                  <a:rPr lang="es-PE" sz="700" b="1">
                    <a:solidFill>
                      <a:schemeClr val="lt1"/>
                    </a:solidFill>
                    <a:latin typeface="Calibri"/>
                    <a:ea typeface="Calibri"/>
                    <a:cs typeface="Calibri"/>
                    <a:sym typeface="Calibri"/>
                  </a:rPr>
                  <a:t>Portafolio A.1</a:t>
                </a:r>
                <a:endParaRPr/>
              </a:p>
            </p:txBody>
          </p:sp>
          <p:sp>
            <p:nvSpPr>
              <p:cNvPr id="508" name="Google Shape;508;p37"/>
              <p:cNvSpPr/>
              <p:nvPr/>
            </p:nvSpPr>
            <p:spPr>
              <a:xfrm>
                <a:off x="2251317" y="2706871"/>
                <a:ext cx="1003626" cy="351227"/>
              </a:xfrm>
              <a:prstGeom prst="roundRect">
                <a:avLst>
                  <a:gd name="adj" fmla="val 15837"/>
                </a:avLst>
              </a:prstGeom>
              <a:solidFill>
                <a:srgbClr val="00B1C3"/>
              </a:solidFill>
              <a:ln>
                <a:noFill/>
              </a:ln>
            </p:spPr>
            <p:txBody>
              <a:bodyPr spcFirstLastPara="1" wrap="square" lIns="0" tIns="45700" rIns="0" bIns="45700" anchor="ctr" anchorCtr="0">
                <a:noAutofit/>
              </a:bodyPr>
              <a:lstStyle/>
              <a:p>
                <a:pPr marL="0" marR="0" lvl="0" indent="0" algn="ctr" rtl="0">
                  <a:spcBef>
                    <a:spcPts val="0"/>
                  </a:spcBef>
                  <a:spcAft>
                    <a:spcPts val="0"/>
                  </a:spcAft>
                  <a:buNone/>
                </a:pPr>
                <a:r>
                  <a:rPr lang="es-PE" sz="700" b="1">
                    <a:solidFill>
                      <a:schemeClr val="lt1"/>
                    </a:solidFill>
                    <a:latin typeface="Calibri"/>
                    <a:ea typeface="Calibri"/>
                    <a:cs typeface="Calibri"/>
                    <a:sym typeface="Calibri"/>
                  </a:rPr>
                  <a:t>Portafolio A.2</a:t>
                </a:r>
                <a:endParaRPr/>
              </a:p>
            </p:txBody>
          </p:sp>
          <p:grpSp>
            <p:nvGrpSpPr>
              <p:cNvPr id="509" name="Google Shape;509;p37"/>
              <p:cNvGrpSpPr/>
              <p:nvPr/>
            </p:nvGrpSpPr>
            <p:grpSpPr>
              <a:xfrm>
                <a:off x="2443077" y="3146796"/>
                <a:ext cx="620104" cy="529810"/>
                <a:chOff x="3342448" y="3021806"/>
                <a:chExt cx="900939" cy="678657"/>
              </a:xfrm>
            </p:grpSpPr>
            <p:sp>
              <p:nvSpPr>
                <p:cNvPr id="510" name="Google Shape;510;p37"/>
                <p:cNvSpPr/>
                <p:nvPr/>
              </p:nvSpPr>
              <p:spPr>
                <a:xfrm>
                  <a:off x="3342448" y="3021806"/>
                  <a:ext cx="672339" cy="464344"/>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11" name="Google Shape;511;p37"/>
                <p:cNvSpPr/>
                <p:nvPr/>
              </p:nvSpPr>
              <p:spPr>
                <a:xfrm>
                  <a:off x="3456748" y="3114675"/>
                  <a:ext cx="672339" cy="464344"/>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12" name="Google Shape;512;p37"/>
                <p:cNvSpPr/>
                <p:nvPr/>
              </p:nvSpPr>
              <p:spPr>
                <a:xfrm>
                  <a:off x="3571048" y="3236119"/>
                  <a:ext cx="672339" cy="464344"/>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grpSp>
          <p:grpSp>
            <p:nvGrpSpPr>
              <p:cNvPr id="513" name="Google Shape;513;p37"/>
              <p:cNvGrpSpPr/>
              <p:nvPr/>
            </p:nvGrpSpPr>
            <p:grpSpPr>
              <a:xfrm>
                <a:off x="1489190" y="3146796"/>
                <a:ext cx="620104" cy="529810"/>
                <a:chOff x="3342448" y="3021806"/>
                <a:chExt cx="900939" cy="678657"/>
              </a:xfrm>
            </p:grpSpPr>
            <p:sp>
              <p:nvSpPr>
                <p:cNvPr id="514" name="Google Shape;514;p37"/>
                <p:cNvSpPr/>
                <p:nvPr/>
              </p:nvSpPr>
              <p:spPr>
                <a:xfrm>
                  <a:off x="3342448" y="3021806"/>
                  <a:ext cx="672339" cy="464344"/>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15" name="Google Shape;515;p37"/>
                <p:cNvSpPr/>
                <p:nvPr/>
              </p:nvSpPr>
              <p:spPr>
                <a:xfrm>
                  <a:off x="3456748" y="3114675"/>
                  <a:ext cx="672339" cy="464344"/>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16" name="Google Shape;516;p37"/>
                <p:cNvSpPr/>
                <p:nvPr/>
              </p:nvSpPr>
              <p:spPr>
                <a:xfrm>
                  <a:off x="3571048" y="3236119"/>
                  <a:ext cx="672339" cy="464344"/>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grpSp>
          <p:sp>
            <p:nvSpPr>
              <p:cNvPr id="517" name="Google Shape;517;p37"/>
              <p:cNvSpPr txBox="1"/>
              <p:nvPr/>
            </p:nvSpPr>
            <p:spPr>
              <a:xfrm>
                <a:off x="1737353" y="3823884"/>
                <a:ext cx="1027925" cy="338368"/>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s-PE" sz="600">
                    <a:solidFill>
                      <a:schemeClr val="dk1"/>
                    </a:solidFill>
                    <a:latin typeface="Calibri"/>
                    <a:ea typeface="Calibri"/>
                    <a:cs typeface="Calibri"/>
                    <a:sym typeface="Calibri"/>
                  </a:rPr>
                  <a:t>Proyectos</a:t>
                </a:r>
                <a:endParaRPr/>
              </a:p>
            </p:txBody>
          </p:sp>
          <p:sp>
            <p:nvSpPr>
              <p:cNvPr id="518" name="Google Shape;518;p37"/>
              <p:cNvSpPr/>
              <p:nvPr/>
            </p:nvSpPr>
            <p:spPr>
              <a:xfrm>
                <a:off x="3576856" y="2233207"/>
                <a:ext cx="2065688" cy="351227"/>
              </a:xfrm>
              <a:prstGeom prst="roundRect">
                <a:avLst>
                  <a:gd name="adj" fmla="val 15837"/>
                </a:avLst>
              </a:prstGeom>
              <a:solidFill>
                <a:schemeClr val="lt1"/>
              </a:solidFill>
              <a:ln>
                <a:noFill/>
              </a:ln>
            </p:spPr>
            <p:txBody>
              <a:bodyPr spcFirstLastPara="1" wrap="square" lIns="0" tIns="45700" rIns="0" bIns="45700" anchor="ctr" anchorCtr="0">
                <a:noAutofit/>
              </a:bodyPr>
              <a:lstStyle/>
              <a:p>
                <a:pPr marL="0" marR="0" lvl="0" indent="0" algn="ctr" rtl="0">
                  <a:spcBef>
                    <a:spcPts val="0"/>
                  </a:spcBef>
                  <a:spcAft>
                    <a:spcPts val="0"/>
                  </a:spcAft>
                  <a:buNone/>
                </a:pPr>
                <a:r>
                  <a:rPr lang="es-PE" sz="900" b="1">
                    <a:solidFill>
                      <a:schemeClr val="dk1"/>
                    </a:solidFill>
                    <a:latin typeface="Calibri"/>
                    <a:ea typeface="Calibri"/>
                    <a:cs typeface="Calibri"/>
                    <a:sym typeface="Calibri"/>
                  </a:rPr>
                  <a:t>Portafolio B</a:t>
                </a:r>
                <a:endParaRPr/>
              </a:p>
            </p:txBody>
          </p:sp>
          <p:sp>
            <p:nvSpPr>
              <p:cNvPr id="519" name="Google Shape;519;p37"/>
              <p:cNvSpPr/>
              <p:nvPr/>
            </p:nvSpPr>
            <p:spPr>
              <a:xfrm>
                <a:off x="4638917" y="2706871"/>
                <a:ext cx="1003627" cy="351227"/>
              </a:xfrm>
              <a:prstGeom prst="roundRect">
                <a:avLst>
                  <a:gd name="adj" fmla="val 15837"/>
                </a:avLst>
              </a:prstGeom>
              <a:solidFill>
                <a:srgbClr val="00B1C3"/>
              </a:solidFill>
              <a:ln>
                <a:noFill/>
              </a:ln>
            </p:spPr>
            <p:txBody>
              <a:bodyPr spcFirstLastPara="1" wrap="square" lIns="0" tIns="45700" rIns="0" bIns="45700" anchor="ctr" anchorCtr="0">
                <a:noAutofit/>
              </a:bodyPr>
              <a:lstStyle/>
              <a:p>
                <a:pPr marL="0" marR="0" lvl="0" indent="0" algn="ctr" rtl="0">
                  <a:spcBef>
                    <a:spcPts val="0"/>
                  </a:spcBef>
                  <a:spcAft>
                    <a:spcPts val="0"/>
                  </a:spcAft>
                  <a:buNone/>
                </a:pPr>
                <a:r>
                  <a:rPr lang="es-PE" sz="700" b="1">
                    <a:solidFill>
                      <a:schemeClr val="lt1"/>
                    </a:solidFill>
                    <a:latin typeface="Calibri"/>
                    <a:ea typeface="Calibri"/>
                    <a:cs typeface="Calibri"/>
                    <a:sym typeface="Calibri"/>
                  </a:rPr>
                  <a:t>Portafolio B.1</a:t>
                </a:r>
                <a:endParaRPr/>
              </a:p>
            </p:txBody>
          </p:sp>
          <p:grpSp>
            <p:nvGrpSpPr>
              <p:cNvPr id="520" name="Google Shape;520;p37"/>
              <p:cNvGrpSpPr/>
              <p:nvPr/>
            </p:nvGrpSpPr>
            <p:grpSpPr>
              <a:xfrm>
                <a:off x="4830678" y="3146796"/>
                <a:ext cx="620105" cy="529810"/>
                <a:chOff x="3342448" y="3021806"/>
                <a:chExt cx="900939" cy="678657"/>
              </a:xfrm>
            </p:grpSpPr>
            <p:sp>
              <p:nvSpPr>
                <p:cNvPr id="521" name="Google Shape;521;p37"/>
                <p:cNvSpPr/>
                <p:nvPr/>
              </p:nvSpPr>
              <p:spPr>
                <a:xfrm>
                  <a:off x="3342448" y="3021806"/>
                  <a:ext cx="672339" cy="464344"/>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22" name="Google Shape;522;p37"/>
                <p:cNvSpPr/>
                <p:nvPr/>
              </p:nvSpPr>
              <p:spPr>
                <a:xfrm>
                  <a:off x="3456748" y="3114675"/>
                  <a:ext cx="672339" cy="464344"/>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23" name="Google Shape;523;p37"/>
                <p:cNvSpPr/>
                <p:nvPr/>
              </p:nvSpPr>
              <p:spPr>
                <a:xfrm>
                  <a:off x="3571048" y="3236119"/>
                  <a:ext cx="672339" cy="464344"/>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grpSp>
          <p:sp>
            <p:nvSpPr>
              <p:cNvPr id="524" name="Google Shape;524;p37"/>
              <p:cNvSpPr/>
              <p:nvPr/>
            </p:nvSpPr>
            <p:spPr>
              <a:xfrm>
                <a:off x="3746068" y="2725638"/>
                <a:ext cx="462762" cy="381812"/>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25" name="Google Shape;525;p37"/>
              <p:cNvSpPr/>
              <p:nvPr/>
            </p:nvSpPr>
            <p:spPr>
              <a:xfrm>
                <a:off x="3824739" y="2809870"/>
                <a:ext cx="462762" cy="381813"/>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26" name="Google Shape;526;p37"/>
              <p:cNvSpPr/>
              <p:nvPr/>
            </p:nvSpPr>
            <p:spPr>
              <a:xfrm>
                <a:off x="3903410" y="2920019"/>
                <a:ext cx="462762" cy="381812"/>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27" name="Google Shape;527;p37"/>
              <p:cNvSpPr/>
              <p:nvPr/>
            </p:nvSpPr>
            <p:spPr>
              <a:xfrm>
                <a:off x="6176288" y="2737912"/>
                <a:ext cx="462762" cy="381812"/>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28" name="Google Shape;528;p37"/>
              <p:cNvSpPr/>
              <p:nvPr/>
            </p:nvSpPr>
            <p:spPr>
              <a:xfrm>
                <a:off x="6254958" y="2822144"/>
                <a:ext cx="462762" cy="381813"/>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29" name="Google Shape;529;p37"/>
              <p:cNvSpPr/>
              <p:nvPr/>
            </p:nvSpPr>
            <p:spPr>
              <a:xfrm>
                <a:off x="6333629" y="2932293"/>
                <a:ext cx="462762" cy="381812"/>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30" name="Google Shape;530;p37"/>
              <p:cNvSpPr/>
              <p:nvPr/>
            </p:nvSpPr>
            <p:spPr>
              <a:xfrm>
                <a:off x="7127509" y="2253096"/>
                <a:ext cx="571500" cy="381812"/>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31" name="Google Shape;531;p37"/>
              <p:cNvSpPr/>
              <p:nvPr/>
            </p:nvSpPr>
            <p:spPr>
              <a:xfrm>
                <a:off x="7206178" y="2337328"/>
                <a:ext cx="571500" cy="381813"/>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32" name="Google Shape;532;p37"/>
              <p:cNvSpPr/>
              <p:nvPr/>
            </p:nvSpPr>
            <p:spPr>
              <a:xfrm>
                <a:off x="7284850" y="2447477"/>
                <a:ext cx="571500" cy="381812"/>
              </a:xfrm>
              <a:prstGeom prst="roundRect">
                <a:avLst>
                  <a:gd name="adj" fmla="val 15837"/>
                </a:avLst>
              </a:prstGeom>
              <a:noFill/>
              <a:ln w="19050" cap="flat" cmpd="sng">
                <a:solidFill>
                  <a:srgbClr val="00B1C3"/>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endParaRPr sz="700" b="1">
                  <a:solidFill>
                    <a:schemeClr val="dk1"/>
                  </a:solidFill>
                  <a:latin typeface="Calibri"/>
                  <a:ea typeface="Calibri"/>
                  <a:cs typeface="Calibri"/>
                  <a:sym typeface="Calibri"/>
                </a:endParaRPr>
              </a:p>
            </p:txBody>
          </p:sp>
          <p:sp>
            <p:nvSpPr>
              <p:cNvPr id="533" name="Google Shape;533;p37"/>
              <p:cNvSpPr txBox="1"/>
              <p:nvPr/>
            </p:nvSpPr>
            <p:spPr>
              <a:xfrm>
                <a:off x="4665974" y="3876207"/>
                <a:ext cx="1027925" cy="338368"/>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s-PE" sz="600">
                    <a:solidFill>
                      <a:schemeClr val="dk1"/>
                    </a:solidFill>
                    <a:latin typeface="Calibri"/>
                    <a:ea typeface="Calibri"/>
                    <a:cs typeface="Calibri"/>
                    <a:sym typeface="Calibri"/>
                  </a:rPr>
                  <a:t>Proyectos</a:t>
                </a:r>
                <a:endParaRPr/>
              </a:p>
            </p:txBody>
          </p:sp>
          <p:sp>
            <p:nvSpPr>
              <p:cNvPr id="534" name="Google Shape;534;p37"/>
              <p:cNvSpPr txBox="1"/>
              <p:nvPr/>
            </p:nvSpPr>
            <p:spPr>
              <a:xfrm>
                <a:off x="3558534" y="3439326"/>
                <a:ext cx="1027925" cy="338368"/>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s-PE" sz="600">
                    <a:solidFill>
                      <a:schemeClr val="dk1"/>
                    </a:solidFill>
                    <a:latin typeface="Calibri"/>
                    <a:ea typeface="Calibri"/>
                    <a:cs typeface="Calibri"/>
                    <a:sym typeface="Calibri"/>
                  </a:rPr>
                  <a:t>Proyectos</a:t>
                </a:r>
                <a:endParaRPr/>
              </a:p>
            </p:txBody>
          </p:sp>
          <p:sp>
            <p:nvSpPr>
              <p:cNvPr id="535" name="Google Shape;535;p37"/>
              <p:cNvSpPr/>
              <p:nvPr/>
            </p:nvSpPr>
            <p:spPr>
              <a:xfrm>
                <a:off x="5969878" y="2239511"/>
                <a:ext cx="1003628" cy="351227"/>
              </a:xfrm>
              <a:prstGeom prst="roundRect">
                <a:avLst>
                  <a:gd name="adj" fmla="val 15837"/>
                </a:avLst>
              </a:prstGeom>
              <a:solidFill>
                <a:srgbClr val="00B1C3"/>
              </a:solidFill>
              <a:ln>
                <a:noFill/>
              </a:ln>
            </p:spPr>
            <p:txBody>
              <a:bodyPr spcFirstLastPara="1" wrap="square" lIns="0" tIns="45700" rIns="0" bIns="45700" anchor="ctr" anchorCtr="0">
                <a:noAutofit/>
              </a:bodyPr>
              <a:lstStyle/>
              <a:p>
                <a:pPr marL="0" marR="0" lvl="0" indent="0" algn="ctr" rtl="0">
                  <a:spcBef>
                    <a:spcPts val="0"/>
                  </a:spcBef>
                  <a:spcAft>
                    <a:spcPts val="0"/>
                  </a:spcAft>
                  <a:buNone/>
                </a:pPr>
                <a:r>
                  <a:rPr lang="es-PE" sz="700" b="1">
                    <a:solidFill>
                      <a:schemeClr val="lt1"/>
                    </a:solidFill>
                    <a:latin typeface="Calibri"/>
                    <a:ea typeface="Calibri"/>
                    <a:cs typeface="Calibri"/>
                    <a:sym typeface="Calibri"/>
                  </a:rPr>
                  <a:t>Portafolio N.1</a:t>
                </a:r>
                <a:endParaRPr/>
              </a:p>
            </p:txBody>
          </p:sp>
          <p:sp>
            <p:nvSpPr>
              <p:cNvPr id="536" name="Google Shape;536;p37"/>
              <p:cNvSpPr txBox="1"/>
              <p:nvPr/>
            </p:nvSpPr>
            <p:spPr>
              <a:xfrm>
                <a:off x="6013301" y="3439326"/>
                <a:ext cx="1027925" cy="338368"/>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s-PE" sz="600">
                    <a:solidFill>
                      <a:schemeClr val="dk1"/>
                    </a:solidFill>
                    <a:latin typeface="Calibri"/>
                    <a:ea typeface="Calibri"/>
                    <a:cs typeface="Calibri"/>
                    <a:sym typeface="Calibri"/>
                  </a:rPr>
                  <a:t>Proyectos</a:t>
                </a:r>
                <a:endParaRPr/>
              </a:p>
            </p:txBody>
          </p:sp>
          <p:sp>
            <p:nvSpPr>
              <p:cNvPr id="537" name="Google Shape;537;p37"/>
              <p:cNvSpPr txBox="1"/>
              <p:nvPr/>
            </p:nvSpPr>
            <p:spPr>
              <a:xfrm>
                <a:off x="7032026" y="2929961"/>
                <a:ext cx="1027925" cy="338368"/>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s-PE" sz="600">
                    <a:solidFill>
                      <a:schemeClr val="dk1"/>
                    </a:solidFill>
                    <a:latin typeface="Calibri"/>
                    <a:ea typeface="Calibri"/>
                    <a:cs typeface="Calibri"/>
                    <a:sym typeface="Calibri"/>
                  </a:rPr>
                  <a:t>Proyectos</a:t>
                </a:r>
                <a:endParaRPr/>
              </a:p>
            </p:txBody>
          </p:sp>
          <p:sp>
            <p:nvSpPr>
              <p:cNvPr id="538" name="Google Shape;538;p37"/>
              <p:cNvSpPr txBox="1"/>
              <p:nvPr/>
            </p:nvSpPr>
            <p:spPr>
              <a:xfrm>
                <a:off x="3088205" y="1711199"/>
                <a:ext cx="2925096" cy="387891"/>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s-PE" sz="1000" b="1">
                    <a:solidFill>
                      <a:schemeClr val="dk1"/>
                    </a:solidFill>
                    <a:latin typeface="Calibri"/>
                    <a:ea typeface="Calibri"/>
                    <a:cs typeface="Calibri"/>
                    <a:sym typeface="Calibri"/>
                  </a:rPr>
                  <a:t>Sistema de entrega de valor</a:t>
                </a:r>
                <a:endParaRPr/>
              </a:p>
            </p:txBody>
          </p:sp>
        </p:grpSp>
        <p:sp>
          <p:nvSpPr>
            <p:cNvPr id="539" name="Google Shape;539;p37"/>
            <p:cNvSpPr txBox="1"/>
            <p:nvPr/>
          </p:nvSpPr>
          <p:spPr>
            <a:xfrm>
              <a:off x="3218165" y="1690271"/>
              <a:ext cx="2654504" cy="352009"/>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s-PE" sz="1000" b="1">
                  <a:solidFill>
                    <a:schemeClr val="dk1"/>
                  </a:solidFill>
                  <a:latin typeface="Calibri"/>
                  <a:ea typeface="Calibri"/>
                  <a:cs typeface="Calibri"/>
                  <a:sym typeface="Calibri"/>
                </a:rPr>
                <a:t>Entorno Interno</a:t>
              </a:r>
              <a:endParaRPr/>
            </a:p>
          </p:txBody>
        </p:sp>
        <p:sp>
          <p:nvSpPr>
            <p:cNvPr id="540" name="Google Shape;540;p37"/>
            <p:cNvSpPr txBox="1"/>
            <p:nvPr/>
          </p:nvSpPr>
          <p:spPr>
            <a:xfrm>
              <a:off x="3218165" y="1314351"/>
              <a:ext cx="2654504" cy="352009"/>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s-PE" sz="1000" b="1">
                  <a:solidFill>
                    <a:schemeClr val="dk1"/>
                  </a:solidFill>
                  <a:latin typeface="Calibri"/>
                  <a:ea typeface="Calibri"/>
                  <a:cs typeface="Calibri"/>
                  <a:sym typeface="Calibri"/>
                </a:rPr>
                <a:t>Entorno Externo</a:t>
              </a:r>
              <a:endParaRPr/>
            </a:p>
          </p:txBody>
        </p:sp>
        <p:sp>
          <p:nvSpPr>
            <p:cNvPr id="541" name="Google Shape;541;p37"/>
            <p:cNvSpPr/>
            <p:nvPr/>
          </p:nvSpPr>
          <p:spPr>
            <a:xfrm>
              <a:off x="934719" y="1319527"/>
              <a:ext cx="7274561" cy="3914461"/>
            </a:xfrm>
            <a:prstGeom prst="roundRect">
              <a:avLst>
                <a:gd name="adj" fmla="val 3871"/>
              </a:avLst>
            </a:prstGeom>
            <a:noFill/>
            <a:ln w="19050" cap="flat" cmpd="sng">
              <a:solidFill>
                <a:srgbClr val="00B1C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
          <p:nvSpPr>
            <p:cNvPr id="542" name="Google Shape;542;p37"/>
            <p:cNvSpPr/>
            <p:nvPr/>
          </p:nvSpPr>
          <p:spPr>
            <a:xfrm>
              <a:off x="1148080" y="4451019"/>
              <a:ext cx="6868160" cy="606391"/>
            </a:xfrm>
            <a:prstGeom prst="roundRect">
              <a:avLst>
                <a:gd name="adj" fmla="val 11728"/>
              </a:avLst>
            </a:prstGeom>
            <a:solidFill>
              <a:srgbClr val="00B1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s-PE" sz="1400" b="1">
                  <a:solidFill>
                    <a:schemeClr val="lt1"/>
                  </a:solidFill>
                  <a:latin typeface="Calibri"/>
                  <a:ea typeface="Calibri"/>
                  <a:cs typeface="Calibri"/>
                  <a:sym typeface="Calibri"/>
                </a:rPr>
                <a:t>Operaciones</a:t>
              </a:r>
              <a:endParaRPr/>
            </a:p>
          </p:txBody>
        </p:sp>
      </p:grpSp>
      <p:sp>
        <p:nvSpPr>
          <p:cNvPr id="2" name="Rectangle 5">
            <a:extLst>
              <a:ext uri="{FF2B5EF4-FFF2-40B4-BE49-F238E27FC236}">
                <a16:creationId xmlns:a16="http://schemas.microsoft.com/office/drawing/2014/main" id="{2F030B5F-476B-7A61-B7A4-2E12133CFD0D}"/>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SISTEMA PARA LA ENTREGA DE VALOR</a:t>
            </a:r>
            <a:endParaRPr lang="es-PE" sz="1000" dirty="0">
              <a:solidFill>
                <a:schemeClr val="bg1">
                  <a:lumMod val="65000"/>
                </a:schemeClr>
              </a:solidFill>
              <a:latin typeface="Calibri" charset="0"/>
              <a:cs typeface="Calibri"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9" name="Google Shape;549;p38"/>
          <p:cNvSpPr txBox="1"/>
          <p:nvPr/>
        </p:nvSpPr>
        <p:spPr>
          <a:xfrm>
            <a:off x="512666" y="920652"/>
            <a:ext cx="3988996" cy="401648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PE" sz="1600" b="1" dirty="0">
                <a:solidFill>
                  <a:schemeClr val="dk1"/>
                </a:solidFill>
                <a:latin typeface="Calibri"/>
                <a:ea typeface="Calibri"/>
                <a:cs typeface="Calibri"/>
                <a:sym typeface="Calibri"/>
              </a:rPr>
              <a:t>VALOR</a:t>
            </a:r>
            <a:endParaRPr dirty="0"/>
          </a:p>
          <a:p>
            <a:pPr marL="177800" marR="0" lvl="0" indent="-177800" algn="l" rtl="0">
              <a:spcBef>
                <a:spcPts val="600"/>
              </a:spcBef>
              <a:spcAft>
                <a:spcPts val="0"/>
              </a:spcAft>
              <a:buClr>
                <a:schemeClr val="dk1"/>
              </a:buClr>
              <a:buSzPts val="1600"/>
              <a:buFont typeface="Arial"/>
              <a:buChar char="•"/>
            </a:pPr>
            <a:r>
              <a:rPr lang="es-PE" sz="1600" dirty="0">
                <a:solidFill>
                  <a:schemeClr val="dk1"/>
                </a:solidFill>
                <a:latin typeface="Calibri"/>
                <a:ea typeface="Calibri"/>
                <a:cs typeface="Calibri"/>
                <a:sym typeface="Calibri"/>
              </a:rPr>
              <a:t>Es "</a:t>
            </a:r>
            <a:r>
              <a:rPr lang="es-PE" sz="1600" i="1" dirty="0">
                <a:solidFill>
                  <a:schemeClr val="dk1"/>
                </a:solidFill>
                <a:latin typeface="Calibri"/>
                <a:ea typeface="Calibri"/>
                <a:cs typeface="Calibri"/>
                <a:sym typeface="Calibri"/>
              </a:rPr>
              <a:t>el beneficio que se espera obtener de un proyecto, programa o portafolio en función de las necesidades, deseos y expectativas de los </a:t>
            </a:r>
            <a:r>
              <a:rPr lang="es-PE" sz="1600" i="1" dirty="0" err="1">
                <a:solidFill>
                  <a:schemeClr val="dk1"/>
                </a:solidFill>
                <a:latin typeface="Calibri"/>
                <a:ea typeface="Calibri"/>
                <a:cs typeface="Calibri"/>
                <a:sym typeface="Calibri"/>
              </a:rPr>
              <a:t>stakeholders</a:t>
            </a:r>
            <a:r>
              <a:rPr lang="es-PE" sz="1600" dirty="0">
                <a:solidFill>
                  <a:schemeClr val="dk1"/>
                </a:solidFill>
                <a:latin typeface="Calibri"/>
                <a:ea typeface="Calibri"/>
                <a:cs typeface="Calibri"/>
                <a:sym typeface="Calibri"/>
              </a:rPr>
              <a:t>".</a:t>
            </a:r>
            <a:endParaRPr dirty="0"/>
          </a:p>
          <a:p>
            <a:pPr marL="177800" marR="0" lvl="0" indent="-76200" algn="l" rtl="0">
              <a:spcBef>
                <a:spcPts val="0"/>
              </a:spcBef>
              <a:spcAft>
                <a:spcPts val="0"/>
              </a:spcAft>
              <a:buClr>
                <a:schemeClr val="dk1"/>
              </a:buClr>
              <a:buSzPts val="1600"/>
              <a:buFont typeface="Arial"/>
              <a:buNone/>
            </a:pPr>
            <a:endParaRPr sz="1600" dirty="0">
              <a:solidFill>
                <a:schemeClr val="dk1"/>
              </a:solidFill>
              <a:latin typeface="Calibri"/>
              <a:ea typeface="Calibri"/>
              <a:cs typeface="Calibri"/>
              <a:sym typeface="Calibri"/>
            </a:endParaRPr>
          </a:p>
          <a:p>
            <a:pPr marL="177800" marR="0" lvl="0" indent="-177800" algn="l" rtl="0">
              <a:spcBef>
                <a:spcPts val="0"/>
              </a:spcBef>
              <a:spcAft>
                <a:spcPts val="0"/>
              </a:spcAft>
              <a:buClr>
                <a:schemeClr val="dk1"/>
              </a:buClr>
              <a:buSzPts val="1600"/>
              <a:buFont typeface="Arial"/>
              <a:buChar char="•"/>
            </a:pPr>
            <a:r>
              <a:rPr lang="es-PE" sz="1600" dirty="0">
                <a:solidFill>
                  <a:schemeClr val="dk1"/>
                </a:solidFill>
                <a:latin typeface="Calibri"/>
                <a:ea typeface="Calibri"/>
                <a:cs typeface="Calibri"/>
                <a:sym typeface="Calibri"/>
              </a:rPr>
              <a:t>Puede manifestarse de diferentes formas:</a:t>
            </a:r>
            <a:endParaRPr dirty="0"/>
          </a:p>
          <a:p>
            <a:pPr marL="357188" marR="0" lvl="1" indent="-169863" algn="l" rtl="0">
              <a:spcBef>
                <a:spcPts val="0"/>
              </a:spcBef>
              <a:spcAft>
                <a:spcPts val="0"/>
              </a:spcAft>
              <a:buClr>
                <a:schemeClr val="dk1"/>
              </a:buClr>
              <a:buSzPts val="1600"/>
              <a:buFont typeface="Arial"/>
              <a:buChar char="•"/>
            </a:pPr>
            <a:r>
              <a:rPr lang="es-PE" sz="1600" b="0" i="0" u="none" strike="noStrike" cap="none" dirty="0">
                <a:solidFill>
                  <a:schemeClr val="dk1"/>
                </a:solidFill>
                <a:latin typeface="Calibri"/>
                <a:ea typeface="Calibri"/>
                <a:cs typeface="Calibri"/>
                <a:sym typeface="Calibri"/>
              </a:rPr>
              <a:t>La generación de ingresos</a:t>
            </a:r>
            <a:endParaRPr dirty="0"/>
          </a:p>
          <a:p>
            <a:pPr marL="357188" marR="0" lvl="1" indent="-169863" algn="l" rtl="0">
              <a:spcBef>
                <a:spcPts val="0"/>
              </a:spcBef>
              <a:spcAft>
                <a:spcPts val="0"/>
              </a:spcAft>
              <a:buClr>
                <a:schemeClr val="dk1"/>
              </a:buClr>
              <a:buSzPts val="1600"/>
              <a:buFont typeface="Arial"/>
              <a:buChar char="•"/>
            </a:pPr>
            <a:r>
              <a:rPr lang="es-PE" sz="1600" b="0" i="0" u="none" strike="noStrike" cap="none" dirty="0">
                <a:solidFill>
                  <a:schemeClr val="dk1"/>
                </a:solidFill>
                <a:latin typeface="Calibri"/>
                <a:ea typeface="Calibri"/>
                <a:cs typeface="Calibri"/>
                <a:sym typeface="Calibri"/>
              </a:rPr>
              <a:t>La reducción de costos</a:t>
            </a:r>
            <a:endParaRPr dirty="0"/>
          </a:p>
          <a:p>
            <a:pPr marL="357188" marR="0" lvl="1" indent="-169863" algn="l" rtl="0">
              <a:spcBef>
                <a:spcPts val="0"/>
              </a:spcBef>
              <a:spcAft>
                <a:spcPts val="0"/>
              </a:spcAft>
              <a:buClr>
                <a:schemeClr val="dk1"/>
              </a:buClr>
              <a:buSzPts val="1600"/>
              <a:buFont typeface="Arial"/>
              <a:buChar char="•"/>
            </a:pPr>
            <a:r>
              <a:rPr lang="es-PE" sz="1600" b="0" i="0" u="none" strike="noStrike" cap="none" dirty="0">
                <a:solidFill>
                  <a:schemeClr val="dk1"/>
                </a:solidFill>
                <a:latin typeface="Calibri"/>
                <a:ea typeface="Calibri"/>
                <a:cs typeface="Calibri"/>
                <a:sym typeface="Calibri"/>
              </a:rPr>
              <a:t>El aumento de la eficiencia</a:t>
            </a:r>
            <a:endParaRPr dirty="0"/>
          </a:p>
          <a:p>
            <a:pPr marL="357188" marR="0" lvl="1" indent="-169863" algn="l" rtl="0">
              <a:spcBef>
                <a:spcPts val="0"/>
              </a:spcBef>
              <a:spcAft>
                <a:spcPts val="0"/>
              </a:spcAft>
              <a:buClr>
                <a:schemeClr val="dk1"/>
              </a:buClr>
              <a:buSzPts val="1600"/>
              <a:buFont typeface="Arial"/>
              <a:buChar char="•"/>
            </a:pPr>
            <a:r>
              <a:rPr lang="es-PE" sz="1600" b="0" i="0" u="none" strike="noStrike" cap="none" dirty="0">
                <a:solidFill>
                  <a:schemeClr val="dk1"/>
                </a:solidFill>
                <a:latin typeface="Calibri"/>
                <a:ea typeface="Calibri"/>
                <a:cs typeface="Calibri"/>
                <a:sym typeface="Calibri"/>
              </a:rPr>
              <a:t>La mejora de la calidad</a:t>
            </a:r>
            <a:endParaRPr dirty="0"/>
          </a:p>
          <a:p>
            <a:pPr marL="357188" marR="0" lvl="1" indent="-169863" algn="l" rtl="0">
              <a:spcBef>
                <a:spcPts val="0"/>
              </a:spcBef>
              <a:spcAft>
                <a:spcPts val="0"/>
              </a:spcAft>
              <a:buClr>
                <a:schemeClr val="dk1"/>
              </a:buClr>
              <a:buSzPts val="1600"/>
              <a:buFont typeface="Arial"/>
              <a:buChar char="•"/>
            </a:pPr>
            <a:r>
              <a:rPr lang="es-PE" sz="1600" b="0" i="0" u="none" strike="noStrike" cap="none" dirty="0">
                <a:solidFill>
                  <a:schemeClr val="dk1"/>
                </a:solidFill>
                <a:latin typeface="Calibri"/>
                <a:ea typeface="Calibri"/>
                <a:cs typeface="Calibri"/>
                <a:sym typeface="Calibri"/>
              </a:rPr>
              <a:t>La satisfacción del cliente</a:t>
            </a:r>
            <a:endParaRPr dirty="0"/>
          </a:p>
          <a:p>
            <a:pPr marL="357188" marR="0" lvl="1" indent="-169863" algn="l" rtl="0">
              <a:spcBef>
                <a:spcPts val="0"/>
              </a:spcBef>
              <a:spcAft>
                <a:spcPts val="0"/>
              </a:spcAft>
              <a:buClr>
                <a:schemeClr val="dk1"/>
              </a:buClr>
              <a:buSzPts val="1600"/>
              <a:buFont typeface="Arial"/>
              <a:buChar char="•"/>
            </a:pPr>
            <a:r>
              <a:rPr lang="es-PE" sz="1600" b="0" i="0" u="none" strike="noStrike" cap="none" dirty="0">
                <a:solidFill>
                  <a:schemeClr val="dk1"/>
                </a:solidFill>
                <a:latin typeface="Calibri"/>
                <a:ea typeface="Calibri"/>
                <a:cs typeface="Calibri"/>
                <a:sym typeface="Calibri"/>
              </a:rPr>
              <a:t>La innovación</a:t>
            </a:r>
            <a:endParaRPr dirty="0"/>
          </a:p>
          <a:p>
            <a:pPr marL="357188" marR="0" lvl="1" indent="-68263" algn="l" rtl="0">
              <a:spcBef>
                <a:spcPts val="0"/>
              </a:spcBef>
              <a:spcAft>
                <a:spcPts val="0"/>
              </a:spcAft>
              <a:buClr>
                <a:schemeClr val="dk1"/>
              </a:buClr>
              <a:buSzPts val="1600"/>
              <a:buFont typeface="Arial"/>
              <a:buNone/>
            </a:pPr>
            <a:endParaRPr sz="1600" b="0" i="0" u="none" strike="noStrike" cap="none" dirty="0">
              <a:solidFill>
                <a:schemeClr val="dk1"/>
              </a:solidFill>
              <a:latin typeface="Calibri"/>
              <a:ea typeface="Calibri"/>
              <a:cs typeface="Calibri"/>
              <a:sym typeface="Calibri"/>
            </a:endParaRPr>
          </a:p>
          <a:p>
            <a:pPr marL="177800" marR="0" lvl="0" indent="-177800" algn="l" rtl="0">
              <a:spcBef>
                <a:spcPts val="0"/>
              </a:spcBef>
              <a:spcAft>
                <a:spcPts val="0"/>
              </a:spcAft>
              <a:buClr>
                <a:schemeClr val="dk1"/>
              </a:buClr>
              <a:buSzPts val="1600"/>
              <a:buFont typeface="Arial"/>
              <a:buChar char="•"/>
            </a:pPr>
            <a:r>
              <a:rPr lang="es-PE" sz="1600" dirty="0">
                <a:solidFill>
                  <a:schemeClr val="dk1"/>
                </a:solidFill>
                <a:latin typeface="Calibri"/>
                <a:ea typeface="Calibri"/>
                <a:cs typeface="Calibri"/>
                <a:sym typeface="Calibri"/>
              </a:rPr>
              <a:t>Se establece a través de un diálogo constante con los</a:t>
            </a:r>
            <a:r>
              <a:rPr lang="es-PE" sz="1600" i="1" dirty="0">
                <a:solidFill>
                  <a:schemeClr val="dk1"/>
                </a:solidFill>
                <a:latin typeface="Calibri"/>
                <a:ea typeface="Calibri"/>
                <a:cs typeface="Calibri"/>
                <a:sym typeface="Calibri"/>
              </a:rPr>
              <a:t> </a:t>
            </a:r>
            <a:r>
              <a:rPr lang="es-PE" sz="1600" i="1" dirty="0" err="1">
                <a:solidFill>
                  <a:schemeClr val="dk1"/>
                </a:solidFill>
                <a:latin typeface="Calibri"/>
                <a:ea typeface="Calibri"/>
                <a:cs typeface="Calibri"/>
                <a:sym typeface="Calibri"/>
              </a:rPr>
              <a:t>stakeholders</a:t>
            </a:r>
            <a:r>
              <a:rPr lang="es-PE" sz="1600" dirty="0">
                <a:solidFill>
                  <a:schemeClr val="dk1"/>
                </a:solidFill>
                <a:latin typeface="Calibri"/>
                <a:ea typeface="Calibri"/>
                <a:cs typeface="Calibri"/>
                <a:sym typeface="Calibri"/>
              </a:rPr>
              <a:t>.</a:t>
            </a:r>
            <a:endParaRPr sz="1400" dirty="0">
              <a:solidFill>
                <a:schemeClr val="dk1"/>
              </a:solidFill>
              <a:latin typeface="Calibri"/>
              <a:ea typeface="Calibri"/>
              <a:cs typeface="Calibri"/>
              <a:sym typeface="Calibri"/>
            </a:endParaRPr>
          </a:p>
        </p:txBody>
      </p:sp>
      <p:pic>
        <p:nvPicPr>
          <p:cNvPr id="550" name="Google Shape;550;p38"/>
          <p:cNvPicPr preferRelativeResize="0"/>
          <p:nvPr/>
        </p:nvPicPr>
        <p:blipFill rotWithShape="1">
          <a:blip r:embed="rId3">
            <a:alphaModFix/>
          </a:blip>
          <a:srcRect l="435" r="435"/>
          <a:stretch/>
        </p:blipFill>
        <p:spPr>
          <a:xfrm>
            <a:off x="4572000" y="804863"/>
            <a:ext cx="4103688" cy="4463362"/>
          </a:xfrm>
          <a:prstGeom prst="rect">
            <a:avLst/>
          </a:prstGeom>
          <a:noFill/>
          <a:ln>
            <a:noFill/>
          </a:ln>
        </p:spPr>
      </p:pic>
      <p:sp>
        <p:nvSpPr>
          <p:cNvPr id="2" name="Rectangle 5">
            <a:extLst>
              <a:ext uri="{FF2B5EF4-FFF2-40B4-BE49-F238E27FC236}">
                <a16:creationId xmlns:a16="http://schemas.microsoft.com/office/drawing/2014/main" id="{203D61DE-C2A6-A4FB-0869-11BBE79BF8BA}"/>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SISTEMA PARA LA ENTREGA DE VALOR</a:t>
            </a:r>
            <a:endParaRPr lang="es-PE" sz="1000" dirty="0">
              <a:solidFill>
                <a:schemeClr val="bg1">
                  <a:lumMod val="65000"/>
                </a:schemeClr>
              </a:solidFill>
              <a:latin typeface="Calibri" charset="0"/>
              <a:cs typeface="Calibri"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4" y="3169974"/>
            <a:ext cx="6520497"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panose="020B0503030202060203" pitchFamily="34" charset="77"/>
                <a:sym typeface="Calibri"/>
              </a:rPr>
              <a:t>DEFINICIÓN DE PROYECTO Y </a:t>
            </a:r>
            <a:br>
              <a:rPr lang="es-PE" sz="2800" b="1" dirty="0">
                <a:solidFill>
                  <a:schemeClr val="bg1"/>
                </a:solidFill>
                <a:latin typeface="Graphik Bold" panose="020B0503030202060203" pitchFamily="34" charset="77"/>
                <a:sym typeface="Calibri"/>
              </a:rPr>
            </a:br>
            <a:r>
              <a:rPr lang="es-PE" sz="2800" b="1" dirty="0">
                <a:solidFill>
                  <a:schemeClr val="bg1"/>
                </a:solidFill>
                <a:latin typeface="Graphik Bold" panose="020B0503030202060203" pitchFamily="34" charset="77"/>
                <a:sym typeface="Calibri"/>
              </a:rPr>
              <a:t>DE GESTIÓN DE PROYECTO</a:t>
            </a:r>
            <a:endParaRPr lang="es-PE"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4003630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7" name="Google Shape;557;p39"/>
          <p:cNvSpPr txBox="1"/>
          <p:nvPr/>
        </p:nvSpPr>
        <p:spPr>
          <a:xfrm>
            <a:off x="509491" y="880965"/>
            <a:ext cx="3408900" cy="3985706"/>
          </a:xfrm>
          <a:prstGeom prst="rect">
            <a:avLst/>
          </a:prstGeom>
          <a:noFill/>
          <a:ln>
            <a:noFill/>
          </a:ln>
        </p:spPr>
        <p:txBody>
          <a:bodyPr spcFirstLastPara="1" wrap="square" lIns="0" tIns="0" rIns="0" bIns="0" anchor="t" anchorCtr="0">
            <a:spAutoFit/>
          </a:bodyPr>
          <a:lstStyle/>
          <a:p>
            <a:pPr marL="177800" marR="0" lvl="0" indent="-177800" algn="l" rtl="0">
              <a:spcBef>
                <a:spcPts val="0"/>
              </a:spcBef>
              <a:spcAft>
                <a:spcPts val="0"/>
              </a:spcAft>
              <a:buNone/>
            </a:pPr>
            <a:r>
              <a:rPr lang="es-PE" sz="1500" b="1" dirty="0">
                <a:solidFill>
                  <a:srgbClr val="EE4639"/>
                </a:solidFill>
                <a:latin typeface="Calibri" panose="020F0502020204030204" pitchFamily="34" charset="0"/>
                <a:ea typeface="Arial"/>
                <a:cs typeface="Calibri" panose="020F0502020204030204" pitchFamily="34" charset="0"/>
                <a:sym typeface="Arial"/>
              </a:rPr>
              <a:t>+ Ejemplo: </a:t>
            </a:r>
            <a:r>
              <a:rPr lang="es-PE" sz="1500" b="1" dirty="0">
                <a:solidFill>
                  <a:schemeClr val="dk1"/>
                </a:solidFill>
                <a:latin typeface="Calibri" panose="020F0502020204030204" pitchFamily="34" charset="0"/>
                <a:ea typeface="Arial"/>
                <a:cs typeface="Calibri" panose="020F0502020204030204" pitchFamily="34" charset="0"/>
                <a:sym typeface="Arial"/>
              </a:rPr>
              <a:t>VALOR EN UN PROYECTO DE CONSTRUCCIÓN</a:t>
            </a:r>
            <a:endParaRPr sz="1500" dirty="0">
              <a:latin typeface="Calibri" panose="020F0502020204030204" pitchFamily="34" charset="0"/>
              <a:cs typeface="Calibri" panose="020F0502020204030204" pitchFamily="34" charset="0"/>
            </a:endParaRPr>
          </a:p>
          <a:p>
            <a:pPr marL="357188" marR="0" lvl="0" indent="-179388" algn="l" rtl="0">
              <a:spcBef>
                <a:spcPts val="600"/>
              </a:spcBef>
              <a:spcAft>
                <a:spcPts val="0"/>
              </a:spcAft>
              <a:buClr>
                <a:schemeClr val="dk1"/>
              </a:buClr>
              <a:buSzPts val="1400"/>
              <a:buFont typeface="Arial"/>
              <a:buChar char="•"/>
            </a:pPr>
            <a:r>
              <a:rPr lang="es-PE" sz="1400" dirty="0">
                <a:solidFill>
                  <a:schemeClr val="dk1"/>
                </a:solidFill>
                <a:latin typeface="Calibri" panose="020F0502020204030204" pitchFamily="34" charset="0"/>
                <a:ea typeface="Calibri"/>
                <a:cs typeface="Calibri" panose="020F0502020204030204" pitchFamily="34" charset="0"/>
                <a:sym typeface="Calibri"/>
              </a:rPr>
              <a:t>Una empresa constructora está llevando a cabo un proyecto de construcción de un edificio de oficinas. </a:t>
            </a:r>
            <a:endParaRPr sz="1400" dirty="0">
              <a:latin typeface="Calibri" panose="020F0502020204030204" pitchFamily="34" charset="0"/>
              <a:cs typeface="Calibri" panose="020F0502020204030204" pitchFamily="34" charset="0"/>
            </a:endParaRPr>
          </a:p>
          <a:p>
            <a:pPr marL="357188" marR="0" lvl="0" indent="-90488" algn="l" rtl="0">
              <a:spcBef>
                <a:spcPts val="0"/>
              </a:spcBef>
              <a:spcAft>
                <a:spcPts val="0"/>
              </a:spcAft>
              <a:buClr>
                <a:schemeClr val="dk1"/>
              </a:buClr>
              <a:buSzPts val="1400"/>
              <a:buFont typeface="Arial"/>
              <a:buNone/>
            </a:pPr>
            <a:endParaRPr sz="1400" dirty="0">
              <a:solidFill>
                <a:schemeClr val="dk1"/>
              </a:solidFill>
              <a:latin typeface="Calibri" panose="020F0502020204030204" pitchFamily="34" charset="0"/>
              <a:ea typeface="Calibri"/>
              <a:cs typeface="Calibri" panose="020F0502020204030204" pitchFamily="34" charset="0"/>
              <a:sym typeface="Calibri"/>
            </a:endParaRPr>
          </a:p>
          <a:p>
            <a:pPr marL="357188" marR="0" lvl="0" indent="-179388" algn="l" rtl="0">
              <a:spcBef>
                <a:spcPts val="0"/>
              </a:spcBef>
              <a:spcAft>
                <a:spcPts val="0"/>
              </a:spcAft>
              <a:buClr>
                <a:schemeClr val="dk1"/>
              </a:buClr>
              <a:buSzPts val="1400"/>
              <a:buFont typeface="Arial"/>
              <a:buChar char="•"/>
            </a:pPr>
            <a:r>
              <a:rPr lang="es-PE" sz="1400" dirty="0">
                <a:solidFill>
                  <a:schemeClr val="dk1"/>
                </a:solidFill>
                <a:latin typeface="Calibri" panose="020F0502020204030204" pitchFamily="34" charset="0"/>
                <a:ea typeface="Calibri"/>
                <a:cs typeface="Calibri" panose="020F0502020204030204" pitchFamily="34" charset="0"/>
                <a:sym typeface="Calibri"/>
              </a:rPr>
              <a:t>En este caso, </a:t>
            </a:r>
            <a:r>
              <a:rPr lang="es-PE" sz="1400" b="1" dirty="0">
                <a:solidFill>
                  <a:schemeClr val="dk1"/>
                </a:solidFill>
                <a:latin typeface="Calibri" panose="020F0502020204030204" pitchFamily="34" charset="0"/>
                <a:ea typeface="Calibri"/>
                <a:cs typeface="Calibri" panose="020F0502020204030204" pitchFamily="34" charset="0"/>
                <a:sym typeface="Calibri"/>
              </a:rPr>
              <a:t>el valor puede definirse </a:t>
            </a:r>
            <a:r>
              <a:rPr lang="es-PE" sz="1400" dirty="0">
                <a:solidFill>
                  <a:schemeClr val="dk1"/>
                </a:solidFill>
                <a:latin typeface="Calibri" panose="020F0502020204030204" pitchFamily="34" charset="0"/>
                <a:ea typeface="Calibri"/>
                <a:cs typeface="Calibri" panose="020F0502020204030204" pitchFamily="34" charset="0"/>
                <a:sym typeface="Calibri"/>
              </a:rPr>
              <a:t>como la capacidad del edificio para satisfacer las necesidades y expectativas de los usuarios finales, incluyendo la funcionalidad, la seguridad, la comodidad y la accesibilidad. </a:t>
            </a:r>
            <a:endParaRPr sz="1400" dirty="0">
              <a:latin typeface="Calibri" panose="020F0502020204030204" pitchFamily="34" charset="0"/>
              <a:cs typeface="Calibri" panose="020F0502020204030204" pitchFamily="34" charset="0"/>
            </a:endParaRPr>
          </a:p>
          <a:p>
            <a:pPr marL="357188" marR="0" lvl="0" indent="-90488" algn="l" rtl="0">
              <a:spcBef>
                <a:spcPts val="0"/>
              </a:spcBef>
              <a:spcAft>
                <a:spcPts val="0"/>
              </a:spcAft>
              <a:buClr>
                <a:schemeClr val="dk1"/>
              </a:buClr>
              <a:buSzPts val="1400"/>
              <a:buFont typeface="Arial"/>
              <a:buNone/>
            </a:pPr>
            <a:endParaRPr sz="1400" dirty="0">
              <a:solidFill>
                <a:schemeClr val="dk1"/>
              </a:solidFill>
              <a:latin typeface="Calibri" panose="020F0502020204030204" pitchFamily="34" charset="0"/>
              <a:ea typeface="Calibri"/>
              <a:cs typeface="Calibri" panose="020F0502020204030204" pitchFamily="34" charset="0"/>
              <a:sym typeface="Calibri"/>
            </a:endParaRPr>
          </a:p>
          <a:p>
            <a:pPr marL="357188" marR="0" lvl="0" indent="-179388" algn="l" rtl="0">
              <a:spcBef>
                <a:spcPts val="0"/>
              </a:spcBef>
              <a:spcAft>
                <a:spcPts val="0"/>
              </a:spcAft>
              <a:buClr>
                <a:schemeClr val="dk1"/>
              </a:buClr>
              <a:buSzPts val="14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El valor también puede definirse </a:t>
            </a:r>
            <a:r>
              <a:rPr lang="es-PE" sz="1400" dirty="0">
                <a:solidFill>
                  <a:schemeClr val="dk1"/>
                </a:solidFill>
                <a:latin typeface="Calibri" panose="020F0502020204030204" pitchFamily="34" charset="0"/>
                <a:ea typeface="Calibri"/>
                <a:cs typeface="Calibri" panose="020F0502020204030204" pitchFamily="34" charset="0"/>
                <a:sym typeface="Calibri"/>
              </a:rPr>
              <a:t>en términos financieros, como la capacidad del edificio para generar ingresos por alquiler o la reducción de costos en el mantenimiento y la operación del edificio.</a:t>
            </a:r>
            <a:endParaRPr sz="1400" dirty="0">
              <a:latin typeface="Calibri" panose="020F0502020204030204" pitchFamily="34" charset="0"/>
              <a:cs typeface="Calibri" panose="020F0502020204030204" pitchFamily="34" charset="0"/>
            </a:endParaRPr>
          </a:p>
        </p:txBody>
      </p:sp>
      <p:pic>
        <p:nvPicPr>
          <p:cNvPr id="558" name="Google Shape;558;p39"/>
          <p:cNvPicPr preferRelativeResize="0"/>
          <p:nvPr/>
        </p:nvPicPr>
        <p:blipFill rotWithShape="1">
          <a:blip r:embed="rId3">
            <a:alphaModFix/>
          </a:blip>
          <a:srcRect t="387" b="386"/>
          <a:stretch/>
        </p:blipFill>
        <p:spPr>
          <a:xfrm>
            <a:off x="4067175" y="920652"/>
            <a:ext cx="5076825" cy="4313336"/>
          </a:xfrm>
          <a:prstGeom prst="rect">
            <a:avLst/>
          </a:prstGeom>
          <a:noFill/>
          <a:ln>
            <a:noFill/>
          </a:ln>
        </p:spPr>
      </p:pic>
      <p:sp>
        <p:nvSpPr>
          <p:cNvPr id="2" name="Rectangle 5">
            <a:extLst>
              <a:ext uri="{FF2B5EF4-FFF2-40B4-BE49-F238E27FC236}">
                <a16:creationId xmlns:a16="http://schemas.microsoft.com/office/drawing/2014/main" id="{083605A0-7B48-7D05-6608-AF72C3E87F07}"/>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SISTEMA PARA LA ENTREGA DE VALOR</a:t>
            </a:r>
            <a:endParaRPr lang="es-PE" sz="1000" dirty="0">
              <a:solidFill>
                <a:schemeClr val="bg1">
                  <a:lumMod val="65000"/>
                </a:schemeClr>
              </a:solidFill>
              <a:latin typeface="Calibri" charset="0"/>
              <a:cs typeface="Calibri"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5" name="Google Shape;565;p40"/>
          <p:cNvSpPr txBox="1"/>
          <p:nvPr/>
        </p:nvSpPr>
        <p:spPr>
          <a:xfrm>
            <a:off x="509491" y="882650"/>
            <a:ext cx="3408900" cy="3754874"/>
          </a:xfrm>
          <a:prstGeom prst="rect">
            <a:avLst/>
          </a:prstGeom>
          <a:noFill/>
          <a:ln>
            <a:noFill/>
          </a:ln>
        </p:spPr>
        <p:txBody>
          <a:bodyPr spcFirstLastPara="1" wrap="square" lIns="0" tIns="0" rIns="0" bIns="0" anchor="t" anchorCtr="0">
            <a:spAutoFit/>
          </a:bodyPr>
          <a:lstStyle/>
          <a:p>
            <a:pPr marL="177800" marR="0" lvl="0" indent="-177800" algn="l" rtl="0">
              <a:spcBef>
                <a:spcPts val="0"/>
              </a:spcBef>
              <a:spcAft>
                <a:spcPts val="0"/>
              </a:spcAft>
              <a:buNone/>
            </a:pPr>
            <a:r>
              <a:rPr lang="es-PE" sz="1500" b="1" dirty="0">
                <a:solidFill>
                  <a:srgbClr val="EE4639"/>
                </a:solidFill>
                <a:latin typeface="Calibri" panose="020F0502020204030204" pitchFamily="34" charset="0"/>
                <a:ea typeface="Arial"/>
                <a:cs typeface="Calibri" panose="020F0502020204030204" pitchFamily="34" charset="0"/>
                <a:sym typeface="Arial"/>
              </a:rPr>
              <a:t>+ Ejemplo: </a:t>
            </a:r>
            <a:r>
              <a:rPr lang="es-PE" sz="1400" b="1" dirty="0">
                <a:solidFill>
                  <a:schemeClr val="dk1"/>
                </a:solidFill>
                <a:latin typeface="Calibri" panose="020F0502020204030204" pitchFamily="34" charset="0"/>
                <a:ea typeface="Arial"/>
                <a:cs typeface="Calibri" panose="020F0502020204030204" pitchFamily="34" charset="0"/>
                <a:sym typeface="Arial"/>
              </a:rPr>
              <a:t>VALOR EN UN PROGRAMA DE MEJORA DE PROCESOS</a:t>
            </a:r>
            <a:endParaRPr sz="1400" dirty="0">
              <a:latin typeface="Calibri" panose="020F0502020204030204" pitchFamily="34" charset="0"/>
              <a:cs typeface="Calibri" panose="020F0502020204030204" pitchFamily="34" charset="0"/>
            </a:endParaRPr>
          </a:p>
          <a:p>
            <a:pPr marL="357188" marR="0" lvl="0" indent="-179388" algn="l" rtl="0">
              <a:spcBef>
                <a:spcPts val="600"/>
              </a:spcBef>
              <a:spcAft>
                <a:spcPts val="0"/>
              </a:spcAft>
              <a:buClr>
                <a:schemeClr val="dk1"/>
              </a:buClr>
              <a:buSzPts val="1400"/>
              <a:buFont typeface="Arial"/>
              <a:buChar char="•"/>
            </a:pPr>
            <a:r>
              <a:rPr lang="es-PE" sz="1400" dirty="0">
                <a:solidFill>
                  <a:schemeClr val="dk1"/>
                </a:solidFill>
                <a:latin typeface="Calibri" panose="020F0502020204030204" pitchFamily="34" charset="0"/>
                <a:ea typeface="Calibri"/>
                <a:cs typeface="Calibri" panose="020F0502020204030204" pitchFamily="34" charset="0"/>
                <a:sym typeface="Calibri"/>
              </a:rPr>
              <a:t>Una empresa quiere mejorar sus procesos de producción para aumentar la eficiencia y reducir los costos. </a:t>
            </a:r>
            <a:endParaRPr sz="1400" dirty="0">
              <a:latin typeface="Calibri" panose="020F0502020204030204" pitchFamily="34" charset="0"/>
              <a:cs typeface="Calibri" panose="020F0502020204030204" pitchFamily="34" charset="0"/>
            </a:endParaRPr>
          </a:p>
          <a:p>
            <a:pPr marL="357188" marR="0" lvl="0" indent="-90488" algn="l" rtl="0">
              <a:spcBef>
                <a:spcPts val="0"/>
              </a:spcBef>
              <a:spcAft>
                <a:spcPts val="0"/>
              </a:spcAft>
              <a:buClr>
                <a:schemeClr val="dk1"/>
              </a:buClr>
              <a:buSzPts val="1400"/>
              <a:buFont typeface="Arial"/>
              <a:buNone/>
            </a:pPr>
            <a:endParaRPr sz="1400" dirty="0">
              <a:solidFill>
                <a:schemeClr val="dk1"/>
              </a:solidFill>
              <a:latin typeface="Calibri" panose="020F0502020204030204" pitchFamily="34" charset="0"/>
              <a:ea typeface="Calibri"/>
              <a:cs typeface="Calibri" panose="020F0502020204030204" pitchFamily="34" charset="0"/>
              <a:sym typeface="Calibri"/>
            </a:endParaRPr>
          </a:p>
          <a:p>
            <a:pPr marL="357188" marR="0" lvl="0" indent="-179388" algn="l" rtl="0">
              <a:spcBef>
                <a:spcPts val="0"/>
              </a:spcBef>
              <a:spcAft>
                <a:spcPts val="0"/>
              </a:spcAft>
              <a:buClr>
                <a:schemeClr val="dk1"/>
              </a:buClr>
              <a:buSzPts val="1400"/>
              <a:buFont typeface="Arial"/>
              <a:buChar char="•"/>
            </a:pPr>
            <a:r>
              <a:rPr lang="es-PE" sz="1400" dirty="0">
                <a:solidFill>
                  <a:schemeClr val="dk1"/>
                </a:solidFill>
                <a:latin typeface="Calibri" panose="020F0502020204030204" pitchFamily="34" charset="0"/>
                <a:ea typeface="Calibri"/>
                <a:cs typeface="Calibri" panose="020F0502020204030204" pitchFamily="34" charset="0"/>
                <a:sym typeface="Calibri"/>
              </a:rPr>
              <a:t>En este caso</a:t>
            </a:r>
            <a:r>
              <a:rPr lang="es-PE" sz="1400" b="1" dirty="0">
                <a:solidFill>
                  <a:schemeClr val="dk1"/>
                </a:solidFill>
                <a:latin typeface="Calibri" panose="020F0502020204030204" pitchFamily="34" charset="0"/>
                <a:ea typeface="Calibri"/>
                <a:cs typeface="Calibri" panose="020F0502020204030204" pitchFamily="34" charset="0"/>
                <a:sym typeface="Calibri"/>
              </a:rPr>
              <a:t>, el valor puede definirse </a:t>
            </a:r>
            <a:r>
              <a:rPr lang="es-PE" sz="1400" dirty="0">
                <a:solidFill>
                  <a:schemeClr val="dk1"/>
                </a:solidFill>
                <a:latin typeface="Calibri" panose="020F0502020204030204" pitchFamily="34" charset="0"/>
                <a:ea typeface="Calibri"/>
                <a:cs typeface="Calibri" panose="020F0502020204030204" pitchFamily="34" charset="0"/>
                <a:sym typeface="Calibri"/>
              </a:rPr>
              <a:t>como la capacidad del programa para mejorar la calidad y la eficiencia de los procesos, reducir los tiempos de ciclo y aumentar la satisfacción del cliente. </a:t>
            </a:r>
            <a:endParaRPr sz="1400" dirty="0">
              <a:latin typeface="Calibri" panose="020F0502020204030204" pitchFamily="34" charset="0"/>
              <a:cs typeface="Calibri" panose="020F0502020204030204" pitchFamily="34" charset="0"/>
            </a:endParaRPr>
          </a:p>
          <a:p>
            <a:pPr marL="357188" marR="0" lvl="0" indent="-90488" algn="l" rtl="0">
              <a:spcBef>
                <a:spcPts val="0"/>
              </a:spcBef>
              <a:spcAft>
                <a:spcPts val="0"/>
              </a:spcAft>
              <a:buClr>
                <a:schemeClr val="dk1"/>
              </a:buClr>
              <a:buSzPts val="1400"/>
              <a:buFont typeface="Arial"/>
              <a:buNone/>
            </a:pPr>
            <a:endParaRPr sz="1400" b="1" dirty="0">
              <a:solidFill>
                <a:schemeClr val="dk1"/>
              </a:solidFill>
              <a:latin typeface="Calibri" panose="020F0502020204030204" pitchFamily="34" charset="0"/>
              <a:ea typeface="Calibri"/>
              <a:cs typeface="Calibri" panose="020F0502020204030204" pitchFamily="34" charset="0"/>
              <a:sym typeface="Calibri"/>
            </a:endParaRPr>
          </a:p>
          <a:p>
            <a:pPr marL="357188" marR="0" lvl="0" indent="-179388" algn="l" rtl="0">
              <a:spcBef>
                <a:spcPts val="0"/>
              </a:spcBef>
              <a:spcAft>
                <a:spcPts val="0"/>
              </a:spcAft>
              <a:buClr>
                <a:schemeClr val="dk1"/>
              </a:buClr>
              <a:buSzPts val="1400"/>
              <a:buFont typeface="Arial"/>
              <a:buChar char="•"/>
            </a:pPr>
            <a:r>
              <a:rPr lang="es-PE" sz="1400" b="1" dirty="0">
                <a:solidFill>
                  <a:schemeClr val="dk1"/>
                </a:solidFill>
                <a:latin typeface="Calibri" panose="020F0502020204030204" pitchFamily="34" charset="0"/>
                <a:ea typeface="Calibri"/>
                <a:cs typeface="Calibri" panose="020F0502020204030204" pitchFamily="34" charset="0"/>
                <a:sym typeface="Calibri"/>
              </a:rPr>
              <a:t>El valor también puede definirse </a:t>
            </a:r>
            <a:r>
              <a:rPr lang="es-PE" sz="1400" dirty="0">
                <a:solidFill>
                  <a:schemeClr val="dk1"/>
                </a:solidFill>
                <a:latin typeface="Calibri" panose="020F0502020204030204" pitchFamily="34" charset="0"/>
                <a:ea typeface="Calibri"/>
                <a:cs typeface="Calibri" panose="020F0502020204030204" pitchFamily="34" charset="0"/>
                <a:sym typeface="Calibri"/>
              </a:rPr>
              <a:t>en términos financieros, como la reducción de costos en el proceso de producción o el aumento de los ingresos por la venta de productos mejorados.</a:t>
            </a:r>
            <a:endParaRPr sz="1400" dirty="0">
              <a:solidFill>
                <a:schemeClr val="dk1"/>
              </a:solidFill>
              <a:latin typeface="Calibri" panose="020F0502020204030204" pitchFamily="34" charset="0"/>
              <a:ea typeface="Calibri"/>
              <a:cs typeface="Calibri" panose="020F0502020204030204" pitchFamily="34" charset="0"/>
              <a:sym typeface="Calibri"/>
            </a:endParaRPr>
          </a:p>
        </p:txBody>
      </p:sp>
      <p:pic>
        <p:nvPicPr>
          <p:cNvPr id="566" name="Google Shape;566;p40"/>
          <p:cNvPicPr preferRelativeResize="0"/>
          <p:nvPr/>
        </p:nvPicPr>
        <p:blipFill rotWithShape="1">
          <a:blip r:embed="rId3">
            <a:alphaModFix/>
          </a:blip>
          <a:srcRect r="22177"/>
          <a:stretch/>
        </p:blipFill>
        <p:spPr>
          <a:xfrm>
            <a:off x="4067175" y="912812"/>
            <a:ext cx="5076825" cy="4321175"/>
          </a:xfrm>
          <a:prstGeom prst="rect">
            <a:avLst/>
          </a:prstGeom>
          <a:noFill/>
          <a:ln>
            <a:noFill/>
          </a:ln>
        </p:spPr>
      </p:pic>
      <p:sp>
        <p:nvSpPr>
          <p:cNvPr id="2" name="Rectangle 5">
            <a:extLst>
              <a:ext uri="{FF2B5EF4-FFF2-40B4-BE49-F238E27FC236}">
                <a16:creationId xmlns:a16="http://schemas.microsoft.com/office/drawing/2014/main" id="{1BDE1F9F-1FC1-F63A-BD9C-E0945C75DC44}"/>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SISTEMA PARA LA ENTREGA DE VALOR</a:t>
            </a:r>
            <a:endParaRPr lang="es-PE" sz="1000" dirty="0">
              <a:solidFill>
                <a:schemeClr val="bg1">
                  <a:lumMod val="65000"/>
                </a:schemeClr>
              </a:solidFill>
              <a:latin typeface="Calibri" charset="0"/>
              <a:cs typeface="Calibri"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9AA9FA-46B4-D376-A3A6-27070F7E9DEF}"/>
            </a:ext>
          </a:extLst>
        </p:cNvPr>
        <p:cNvGrpSpPr/>
        <p:nvPr/>
      </p:nvGrpSpPr>
      <p:grpSpPr>
        <a:xfrm>
          <a:off x="0" y="0"/>
          <a:ext cx="0" cy="0"/>
          <a:chOff x="0" y="0"/>
          <a:chExt cx="0" cy="0"/>
        </a:xfrm>
      </p:grpSpPr>
      <p:sp>
        <p:nvSpPr>
          <p:cNvPr id="10" name="Rectángulo 9">
            <a:extLst>
              <a:ext uri="{FF2B5EF4-FFF2-40B4-BE49-F238E27FC236}">
                <a16:creationId xmlns:a16="http://schemas.microsoft.com/office/drawing/2014/main" id="{F26CFEBF-ED60-4D85-CAB1-5B980959B06A}"/>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B19159C0-11CA-A028-8BFF-C18EF82BB759}"/>
              </a:ext>
            </a:extLst>
          </p:cNvPr>
          <p:cNvSpPr txBox="1"/>
          <p:nvPr/>
        </p:nvSpPr>
        <p:spPr>
          <a:xfrm>
            <a:off x="1008065" y="3169974"/>
            <a:ext cx="4495428"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lt1"/>
                </a:solidFill>
                <a:latin typeface="Graphik Regular" panose="020B0503030202060203" pitchFamily="34" charset="77"/>
                <a:ea typeface="Calibri"/>
                <a:cs typeface="Calibri"/>
                <a:sym typeface="Calibri"/>
              </a:rPr>
              <a:t>EL ENTORNO </a:t>
            </a:r>
            <a:br>
              <a:rPr lang="es-PE" sz="2800" b="1" dirty="0">
                <a:solidFill>
                  <a:schemeClr val="lt1"/>
                </a:solidFill>
                <a:latin typeface="Graphik Bold" panose="020B0503030202060203" pitchFamily="34" charset="77"/>
                <a:ea typeface="Calibri"/>
                <a:cs typeface="Calibri"/>
                <a:sym typeface="Calibri"/>
              </a:rPr>
            </a:br>
            <a:r>
              <a:rPr lang="es-PE" sz="2800" b="1" dirty="0">
                <a:solidFill>
                  <a:schemeClr val="lt1"/>
                </a:solidFill>
                <a:latin typeface="Graphik Bold" panose="020B0503030202060203" pitchFamily="34" charset="77"/>
                <a:ea typeface="Calibri"/>
                <a:cs typeface="Calibri"/>
                <a:sym typeface="Calibri"/>
              </a:rPr>
              <a:t>DEL PROYECTO</a:t>
            </a:r>
            <a:endParaRPr lang="es-PE"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29215242-7F6A-749F-AF0D-23F6B3D2951D}"/>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30396923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pic>
        <p:nvPicPr>
          <p:cNvPr id="580" name="Google Shape;580;p42"/>
          <p:cNvPicPr preferRelativeResize="0"/>
          <p:nvPr/>
        </p:nvPicPr>
        <p:blipFill rotWithShape="1">
          <a:blip r:embed="rId3">
            <a:alphaModFix/>
          </a:blip>
          <a:srcRect/>
          <a:stretch/>
        </p:blipFill>
        <p:spPr>
          <a:xfrm>
            <a:off x="4772057" y="1188894"/>
            <a:ext cx="3889374" cy="3008188"/>
          </a:xfrm>
          <a:prstGeom prst="rect">
            <a:avLst/>
          </a:prstGeom>
          <a:noFill/>
          <a:ln>
            <a:noFill/>
          </a:ln>
        </p:spPr>
      </p:pic>
      <p:sp>
        <p:nvSpPr>
          <p:cNvPr id="581" name="Google Shape;581;p42"/>
          <p:cNvSpPr txBox="1"/>
          <p:nvPr/>
        </p:nvSpPr>
        <p:spPr>
          <a:xfrm>
            <a:off x="503238" y="877888"/>
            <a:ext cx="3889375" cy="1292662"/>
          </a:xfrm>
          <a:prstGeom prst="rect">
            <a:avLst/>
          </a:prstGeom>
          <a:noFill/>
          <a:ln>
            <a:noFill/>
          </a:ln>
        </p:spPr>
        <p:txBody>
          <a:bodyPr spcFirstLastPara="1" wrap="square" lIns="0" tIns="0" rIns="0" bIns="0" anchor="t" anchorCtr="0">
            <a:spAutoFit/>
          </a:bodyPr>
          <a:lstStyle/>
          <a:p>
            <a:pPr marL="0" marR="0" lvl="0" indent="0" rtl="0">
              <a:spcBef>
                <a:spcPts val="0"/>
              </a:spcBef>
              <a:spcAft>
                <a:spcPts val="0"/>
              </a:spcAft>
              <a:buNone/>
            </a:pPr>
            <a:r>
              <a:rPr lang="es-PE" sz="1400" dirty="0">
                <a:solidFill>
                  <a:schemeClr val="dk1"/>
                </a:solidFill>
                <a:latin typeface="Calibri"/>
                <a:ea typeface="Calibri"/>
                <a:cs typeface="Calibri"/>
                <a:sym typeface="Calibri"/>
              </a:rPr>
              <a:t>Los proyectos existen y operan dentro de entornos internos y externos que tienen diversos grados de influencia en la entrega de valor. Estas influencias pueden producir un impacto favorable, desfavorable o neutral en las actividades del proyecto, interesados o los equipos de proyecto.</a:t>
            </a:r>
            <a:endParaRPr sz="1400" dirty="0">
              <a:solidFill>
                <a:schemeClr val="dk1"/>
              </a:solidFill>
              <a:latin typeface="Calibri"/>
              <a:ea typeface="Calibri"/>
              <a:cs typeface="Calibri"/>
              <a:sym typeface="Calibri"/>
            </a:endParaRPr>
          </a:p>
        </p:txBody>
      </p:sp>
      <p:sp>
        <p:nvSpPr>
          <p:cNvPr id="582" name="Google Shape;582;p42"/>
          <p:cNvSpPr txBox="1"/>
          <p:nvPr/>
        </p:nvSpPr>
        <p:spPr>
          <a:xfrm>
            <a:off x="503237" y="2307380"/>
            <a:ext cx="3668027" cy="1508105"/>
          </a:xfrm>
          <a:prstGeom prst="rect">
            <a:avLst/>
          </a:prstGeom>
          <a:noFill/>
          <a:ln>
            <a:noFill/>
          </a:ln>
        </p:spPr>
        <p:txBody>
          <a:bodyPr spcFirstLastPara="1" wrap="square" lIns="0" tIns="0" rIns="0" bIns="0" anchor="t" anchorCtr="0">
            <a:spAutoFit/>
          </a:bodyPr>
          <a:lstStyle/>
          <a:p>
            <a:pPr marR="0" lvl="0" algn="l" rtl="0">
              <a:spcBef>
                <a:spcPts val="0"/>
              </a:spcBef>
              <a:spcAft>
                <a:spcPts val="0"/>
              </a:spcAft>
            </a:pPr>
            <a:r>
              <a:rPr lang="es-PE" sz="1400" b="1" dirty="0">
                <a:solidFill>
                  <a:schemeClr val="dk1"/>
                </a:solidFill>
                <a:latin typeface="Calibri"/>
                <a:ea typeface="Calibri"/>
                <a:cs typeface="Calibri"/>
                <a:sym typeface="Calibri"/>
              </a:rPr>
              <a:t>Entorno Interno</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dirty="0">
                <a:solidFill>
                  <a:schemeClr val="dk1"/>
                </a:solidFill>
                <a:latin typeface="Calibri"/>
                <a:ea typeface="Calibri"/>
                <a:cs typeface="Calibri"/>
                <a:sym typeface="Calibri"/>
              </a:rPr>
              <a:t>Cultura de la empresa.</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dirty="0">
                <a:solidFill>
                  <a:schemeClr val="dk1"/>
                </a:solidFill>
                <a:latin typeface="Calibri"/>
                <a:ea typeface="Calibri"/>
                <a:cs typeface="Calibri"/>
                <a:sym typeface="Calibri"/>
              </a:rPr>
              <a:t>Infraestructura y activos tangibles de la empresa.</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i="1" dirty="0">
                <a:solidFill>
                  <a:schemeClr val="dk1"/>
                </a:solidFill>
                <a:latin typeface="Calibri"/>
                <a:ea typeface="Calibri"/>
                <a:cs typeface="Calibri"/>
                <a:sym typeface="Calibri"/>
              </a:rPr>
              <a:t>Software</a:t>
            </a:r>
            <a:r>
              <a:rPr lang="es-PE" sz="1400" dirty="0">
                <a:solidFill>
                  <a:schemeClr val="dk1"/>
                </a:solidFill>
                <a:latin typeface="Calibri"/>
                <a:ea typeface="Calibri"/>
                <a:cs typeface="Calibri"/>
                <a:sym typeface="Calibri"/>
              </a:rPr>
              <a:t> de la empresa.</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dirty="0">
                <a:solidFill>
                  <a:schemeClr val="dk1"/>
                </a:solidFill>
                <a:latin typeface="Calibri"/>
                <a:ea typeface="Calibri"/>
                <a:cs typeface="Calibri"/>
                <a:sym typeface="Calibri"/>
              </a:rPr>
              <a:t>Disponibilidad de los recursos.</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dirty="0">
                <a:solidFill>
                  <a:schemeClr val="dk1"/>
                </a:solidFill>
                <a:latin typeface="Calibri"/>
                <a:ea typeface="Calibri"/>
                <a:cs typeface="Calibri"/>
                <a:sym typeface="Calibri"/>
              </a:rPr>
              <a:t>Habilidades del personal, etc.</a:t>
            </a:r>
            <a:endParaRPr sz="1400" dirty="0">
              <a:solidFill>
                <a:schemeClr val="dk1"/>
              </a:solidFill>
              <a:latin typeface="Calibri"/>
              <a:ea typeface="Calibri"/>
              <a:cs typeface="Calibri"/>
              <a:sym typeface="Calibri"/>
            </a:endParaRPr>
          </a:p>
        </p:txBody>
      </p:sp>
      <p:sp>
        <p:nvSpPr>
          <p:cNvPr id="583" name="Google Shape;583;p42"/>
          <p:cNvSpPr txBox="1"/>
          <p:nvPr/>
        </p:nvSpPr>
        <p:spPr>
          <a:xfrm>
            <a:off x="503238" y="3907634"/>
            <a:ext cx="3385193" cy="1329013"/>
          </a:xfrm>
          <a:prstGeom prst="rect">
            <a:avLst/>
          </a:prstGeom>
          <a:noFill/>
          <a:ln>
            <a:noFill/>
          </a:ln>
        </p:spPr>
        <p:txBody>
          <a:bodyPr spcFirstLastPara="1" wrap="square" lIns="0" tIns="0" rIns="0" bIns="0" anchor="t" anchorCtr="0">
            <a:spAutoFit/>
          </a:bodyPr>
          <a:lstStyle/>
          <a:p>
            <a:pPr marR="0" lvl="0" algn="l" rtl="0">
              <a:spcBef>
                <a:spcPts val="0"/>
              </a:spcBef>
              <a:spcAft>
                <a:spcPts val="0"/>
              </a:spcAft>
            </a:pPr>
            <a:r>
              <a:rPr lang="es-PE" sz="1400" b="1" dirty="0">
                <a:solidFill>
                  <a:schemeClr val="dk1"/>
                </a:solidFill>
                <a:latin typeface="Calibri"/>
                <a:ea typeface="Calibri"/>
                <a:cs typeface="Calibri"/>
                <a:sym typeface="Calibri"/>
              </a:rPr>
              <a:t>Entorno Externo</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dirty="0">
                <a:solidFill>
                  <a:schemeClr val="dk1"/>
                </a:solidFill>
                <a:latin typeface="Calibri"/>
                <a:ea typeface="Calibri"/>
                <a:cs typeface="Calibri"/>
                <a:sym typeface="Calibri"/>
              </a:rPr>
              <a:t>Regulaciones de entidades del estado.</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dirty="0">
                <a:solidFill>
                  <a:schemeClr val="dk1"/>
                </a:solidFill>
                <a:latin typeface="Calibri"/>
                <a:ea typeface="Calibri"/>
                <a:cs typeface="Calibri"/>
                <a:sym typeface="Calibri"/>
              </a:rPr>
              <a:t>Bases de datos comerciales.</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dirty="0">
                <a:solidFill>
                  <a:schemeClr val="dk1"/>
                </a:solidFill>
                <a:latin typeface="Calibri"/>
                <a:ea typeface="Calibri"/>
                <a:cs typeface="Calibri"/>
                <a:sym typeface="Calibri"/>
              </a:rPr>
              <a:t>Estándares de la industria.</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dirty="0">
                <a:solidFill>
                  <a:schemeClr val="dk1"/>
                </a:solidFill>
                <a:latin typeface="Calibri"/>
                <a:ea typeface="Calibri"/>
                <a:cs typeface="Calibri"/>
                <a:sym typeface="Calibri"/>
              </a:rPr>
              <a:t>Economía y leyes aplicables al proyecto</a:t>
            </a:r>
            <a:endParaRPr sz="1400" dirty="0"/>
          </a:p>
          <a:p>
            <a:pPr marL="179388" marR="0" lvl="0" indent="-179388" algn="l" rtl="0">
              <a:spcBef>
                <a:spcPts val="0"/>
              </a:spcBef>
              <a:spcAft>
                <a:spcPts val="0"/>
              </a:spcAft>
              <a:buClr>
                <a:schemeClr val="dk1"/>
              </a:buClr>
              <a:buSzPts val="1400"/>
              <a:buFont typeface="Arial" panose="020B0604020202020204" pitchFamily="34" charset="0"/>
              <a:buChar char="•"/>
            </a:pPr>
            <a:r>
              <a:rPr lang="es-PE" sz="1400" dirty="0">
                <a:solidFill>
                  <a:schemeClr val="dk1"/>
                </a:solidFill>
                <a:latin typeface="Calibri"/>
                <a:ea typeface="Calibri"/>
                <a:cs typeface="Calibri"/>
                <a:sym typeface="Calibri"/>
              </a:rPr>
              <a:t>Medio ambiente, clima, geografía, etc.</a:t>
            </a:r>
            <a:endParaRPr sz="1400" dirty="0">
              <a:solidFill>
                <a:schemeClr val="dk1"/>
              </a:solidFill>
              <a:latin typeface="Calibri"/>
              <a:ea typeface="Calibri"/>
              <a:cs typeface="Calibri"/>
              <a:sym typeface="Calibri"/>
            </a:endParaRPr>
          </a:p>
        </p:txBody>
      </p:sp>
      <p:sp>
        <p:nvSpPr>
          <p:cNvPr id="2" name="Rectangle 5">
            <a:extLst>
              <a:ext uri="{FF2B5EF4-FFF2-40B4-BE49-F238E27FC236}">
                <a16:creationId xmlns:a16="http://schemas.microsoft.com/office/drawing/2014/main" id="{780F315D-B3F7-7900-9D44-EE4F3D5CE298}"/>
              </a:ext>
            </a:extLst>
          </p:cNvPr>
          <p:cNvSpPr/>
          <p:nvPr/>
        </p:nvSpPr>
        <p:spPr>
          <a:xfrm>
            <a:off x="503237" y="376836"/>
            <a:ext cx="535751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SISTEMA PARA LA ENTREGA DE VALOR</a:t>
            </a:r>
            <a:endParaRPr lang="es-PE" sz="1000" dirty="0">
              <a:solidFill>
                <a:schemeClr val="bg1">
                  <a:lumMod val="65000"/>
                </a:schemeClr>
              </a:solidFill>
              <a:latin typeface="Calibri" charset="0"/>
              <a:cs typeface="Calibri"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0"/>
            <a:ext cx="9144000" cy="5715000"/>
          </a:xfrm>
          <a:prstGeom prst="rect">
            <a:avLst/>
          </a:prstGeom>
          <a:solidFill>
            <a:srgbClr val="654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4" name="Grupo 3">
            <a:extLst>
              <a:ext uri="{FF2B5EF4-FFF2-40B4-BE49-F238E27FC236}">
                <a16:creationId xmlns:a16="http://schemas.microsoft.com/office/drawing/2014/main" id="{8A495D6D-73E7-D64C-AD5A-8212D6B1E2F3}"/>
              </a:ext>
            </a:extLst>
          </p:cNvPr>
          <p:cNvGrpSpPr/>
          <p:nvPr/>
        </p:nvGrpSpPr>
        <p:grpSpPr>
          <a:xfrm>
            <a:off x="2506315" y="2194222"/>
            <a:ext cx="4581728" cy="1326557"/>
            <a:chOff x="2403187" y="2211377"/>
            <a:chExt cx="4581728" cy="1326557"/>
          </a:xfrm>
        </p:grpSpPr>
        <p:sp>
          <p:nvSpPr>
            <p:cNvPr id="6" name="CuadroTexto 5">
              <a:extLst>
                <a:ext uri="{FF2B5EF4-FFF2-40B4-BE49-F238E27FC236}">
                  <a16:creationId xmlns:a16="http://schemas.microsoft.com/office/drawing/2014/main" id="{682CC9F8-A9FF-BF41-B987-57AFB7D160FE}"/>
                </a:ext>
              </a:extLst>
            </p:cNvPr>
            <p:cNvSpPr txBox="1"/>
            <p:nvPr/>
          </p:nvSpPr>
          <p:spPr>
            <a:xfrm>
              <a:off x="2403187"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CONCLUSIONES</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8" name="Imagen 7">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425491" y="2211377"/>
              <a:ext cx="202176" cy="208211"/>
            </a:xfrm>
            <a:prstGeom prst="rect">
              <a:avLst/>
            </a:prstGeom>
          </p:spPr>
        </p:pic>
      </p:grpSp>
      <p:pic>
        <p:nvPicPr>
          <p:cNvPr id="10" name="Imagen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53" y="946969"/>
            <a:ext cx="2072214" cy="3898064"/>
          </a:xfrm>
          <a:prstGeom prst="rect">
            <a:avLst/>
          </a:prstGeom>
        </p:spPr>
      </p:pic>
    </p:spTree>
    <p:extLst>
      <p:ext uri="{BB962C8B-B14F-4D97-AF65-F5344CB8AC3E}">
        <p14:creationId xmlns:p14="http://schemas.microsoft.com/office/powerpoint/2010/main" val="6323202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object 7"/>
          <p:cNvSpPr txBox="1"/>
          <p:nvPr/>
        </p:nvSpPr>
        <p:spPr>
          <a:xfrm>
            <a:off x="1279545" y="912813"/>
            <a:ext cx="5072810" cy="2585323"/>
          </a:xfrm>
          <a:prstGeom prst="rect">
            <a:avLst/>
          </a:prstGeom>
        </p:spPr>
        <p:txBody>
          <a:bodyPr vert="horz" wrap="square" lIns="0" tIns="0" rIns="0" bIns="0" rtlCol="0">
            <a:spAutoFit/>
          </a:bodyPr>
          <a:lstStyle/>
          <a:p>
            <a:pPr marR="0" lvl="0" algn="l" rtl="0">
              <a:spcBef>
                <a:spcPts val="0"/>
              </a:spcBef>
              <a:spcAft>
                <a:spcPts val="0"/>
              </a:spcAft>
              <a:buClr>
                <a:srgbClr val="FFFFFF"/>
              </a:buClr>
              <a:buSzPts val="1600"/>
            </a:pPr>
            <a:r>
              <a:rPr lang="es-PE" sz="1400" dirty="0">
                <a:latin typeface="Calibri" panose="020F0502020204030204" pitchFamily="34" charset="0"/>
                <a:ea typeface="Calibri"/>
                <a:cs typeface="Calibri" panose="020F0502020204030204" pitchFamily="34" charset="0"/>
                <a:sym typeface="Calibri"/>
              </a:rPr>
              <a:t>Se define como proyecto a todo conjunto de actividades que tiene como finalidad la creación de un resultado (producto o servicio) orientado al logro de los objetivos de una organización.</a:t>
            </a:r>
            <a:endParaRPr lang="es-PE" sz="1400" dirty="0">
              <a:latin typeface="Calibri" panose="020F0502020204030204" pitchFamily="34" charset="0"/>
              <a:cs typeface="Calibri" panose="020F0502020204030204" pitchFamily="34" charset="0"/>
            </a:endParaRPr>
          </a:p>
          <a:p>
            <a:pPr marL="101600" marR="0" lvl="0" algn="l" rtl="0">
              <a:spcBef>
                <a:spcPts val="0"/>
              </a:spcBef>
              <a:spcAft>
                <a:spcPts val="0"/>
              </a:spcAft>
              <a:buClr>
                <a:schemeClr val="dk1"/>
              </a:buClr>
              <a:buSzPts val="1600"/>
            </a:pPr>
            <a:endParaRPr lang="es-PE" sz="1400" dirty="0">
              <a:latin typeface="Calibri" panose="020F0502020204030204" pitchFamily="34" charset="0"/>
              <a:ea typeface="Calibri"/>
              <a:cs typeface="Calibri" panose="020F0502020204030204" pitchFamily="34" charset="0"/>
              <a:sym typeface="Calibri"/>
            </a:endParaRPr>
          </a:p>
          <a:p>
            <a:pPr marR="0" lvl="0" algn="l" rtl="0">
              <a:spcBef>
                <a:spcPts val="0"/>
              </a:spcBef>
              <a:spcAft>
                <a:spcPts val="0"/>
              </a:spcAft>
              <a:buClr>
                <a:srgbClr val="FFFFFF"/>
              </a:buClr>
              <a:buSzPts val="1600"/>
            </a:pPr>
            <a:r>
              <a:rPr lang="es-PE" sz="1400" dirty="0">
                <a:latin typeface="Calibri" panose="020F0502020204030204" pitchFamily="34" charset="0"/>
                <a:ea typeface="Calibri"/>
                <a:cs typeface="Calibri" panose="020F0502020204030204" pitchFamily="34" charset="0"/>
                <a:sym typeface="Calibri"/>
              </a:rPr>
              <a:t>Los proyectos son esfuerzos temporales y entregan un resultado único. Si no se cumplen estas dos condiciones, entonces es un esfuerzo que ya no se puede considerar “</a:t>
            </a:r>
            <a:r>
              <a:rPr lang="es-PE" sz="1400" b="1" dirty="0">
                <a:latin typeface="Calibri" panose="020F0502020204030204" pitchFamily="34" charset="0"/>
                <a:ea typeface="Calibri"/>
                <a:cs typeface="Calibri" panose="020F0502020204030204" pitchFamily="34" charset="0"/>
                <a:sym typeface="Calibri"/>
              </a:rPr>
              <a:t>proyecto</a:t>
            </a:r>
            <a:r>
              <a:rPr lang="es-PE" sz="1400" dirty="0">
                <a:latin typeface="Calibri" panose="020F0502020204030204" pitchFamily="34" charset="0"/>
                <a:ea typeface="Calibri"/>
                <a:cs typeface="Calibri" panose="020F0502020204030204" pitchFamily="34" charset="0"/>
                <a:sym typeface="Calibri"/>
              </a:rPr>
              <a:t>” sino más bien un “</a:t>
            </a:r>
            <a:r>
              <a:rPr lang="es-PE" sz="1400" b="1" dirty="0">
                <a:latin typeface="Calibri" panose="020F0502020204030204" pitchFamily="34" charset="0"/>
                <a:ea typeface="Calibri"/>
                <a:cs typeface="Calibri" panose="020F0502020204030204" pitchFamily="34" charset="0"/>
                <a:sym typeface="Calibri"/>
              </a:rPr>
              <a:t>trabajo operativo</a:t>
            </a:r>
            <a:r>
              <a:rPr lang="es-PE" sz="1400" dirty="0">
                <a:latin typeface="Calibri" panose="020F0502020204030204" pitchFamily="34" charset="0"/>
                <a:ea typeface="Calibri"/>
                <a:cs typeface="Calibri" panose="020F0502020204030204" pitchFamily="34" charset="0"/>
                <a:sym typeface="Calibri"/>
              </a:rPr>
              <a:t>”.</a:t>
            </a:r>
            <a:endParaRPr lang="es-PE" sz="1400" dirty="0">
              <a:latin typeface="Calibri" panose="020F0502020204030204" pitchFamily="34" charset="0"/>
              <a:cs typeface="Calibri" panose="020F0502020204030204" pitchFamily="34" charset="0"/>
            </a:endParaRPr>
          </a:p>
          <a:p>
            <a:pPr marL="101600" marR="0" lvl="0" algn="l" rtl="0">
              <a:spcBef>
                <a:spcPts val="0"/>
              </a:spcBef>
              <a:spcAft>
                <a:spcPts val="0"/>
              </a:spcAft>
              <a:buClr>
                <a:schemeClr val="dk1"/>
              </a:buClr>
              <a:buSzPts val="1600"/>
            </a:pPr>
            <a:endParaRPr lang="es-PE" sz="1400" dirty="0">
              <a:latin typeface="Calibri" panose="020F0502020204030204" pitchFamily="34" charset="0"/>
              <a:ea typeface="Calibri"/>
              <a:cs typeface="Calibri" panose="020F0502020204030204" pitchFamily="34" charset="0"/>
              <a:sym typeface="Calibri"/>
            </a:endParaRPr>
          </a:p>
          <a:p>
            <a:pPr marR="0" lvl="0" algn="l" rtl="0">
              <a:spcBef>
                <a:spcPts val="0"/>
              </a:spcBef>
              <a:spcAft>
                <a:spcPts val="0"/>
              </a:spcAft>
              <a:buClr>
                <a:srgbClr val="FFFFFF"/>
              </a:buClr>
              <a:buSzPts val="1600"/>
            </a:pPr>
            <a:r>
              <a:rPr lang="es-PE" sz="1400" dirty="0">
                <a:latin typeface="Calibri" panose="020F0502020204030204" pitchFamily="34" charset="0"/>
                <a:ea typeface="Calibri"/>
                <a:cs typeface="Calibri" panose="020F0502020204030204" pitchFamily="34" charset="0"/>
                <a:sym typeface="Calibri"/>
              </a:rPr>
              <a:t>Un sistema de entrega de valor es un conjunto relacionado de métodos y técnicas que permiten crear resultados de valor desde la perspectiva de negocio de una organización.</a:t>
            </a:r>
          </a:p>
        </p:txBody>
      </p:sp>
      <p:pic>
        <p:nvPicPr>
          <p:cNvPr id="8" name="Imagen 7"/>
          <p:cNvPicPr>
            <a:picLocks noChangeAspect="1"/>
          </p:cNvPicPr>
          <p:nvPr/>
        </p:nvPicPr>
        <p:blipFill>
          <a:blip r:embed="rId3"/>
          <a:stretch>
            <a:fillRect/>
          </a:stretch>
        </p:blipFill>
        <p:spPr>
          <a:xfrm>
            <a:off x="1011260" y="954885"/>
            <a:ext cx="114138" cy="117546"/>
          </a:xfrm>
          <a:prstGeom prst="rect">
            <a:avLst/>
          </a:prstGeom>
        </p:spPr>
      </p:pic>
      <p:pic>
        <p:nvPicPr>
          <p:cNvPr id="15" name="Imagen 14"/>
          <p:cNvPicPr>
            <a:picLocks noChangeAspect="1"/>
          </p:cNvPicPr>
          <p:nvPr/>
        </p:nvPicPr>
        <p:blipFill>
          <a:blip r:embed="rId3"/>
          <a:stretch>
            <a:fillRect/>
          </a:stretch>
        </p:blipFill>
        <p:spPr>
          <a:xfrm>
            <a:off x="1011260" y="1807379"/>
            <a:ext cx="114138" cy="117546"/>
          </a:xfrm>
          <a:prstGeom prst="rect">
            <a:avLst/>
          </a:prstGeom>
        </p:spPr>
      </p:pic>
      <p:sp>
        <p:nvSpPr>
          <p:cNvPr id="16" name="Rectángulo 15"/>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sp>
        <p:nvSpPr>
          <p:cNvPr id="9"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pic>
        <p:nvPicPr>
          <p:cNvPr id="5" name="Imagen 4">
            <a:extLst>
              <a:ext uri="{FF2B5EF4-FFF2-40B4-BE49-F238E27FC236}">
                <a16:creationId xmlns:a16="http://schemas.microsoft.com/office/drawing/2014/main" id="{2CA22FB5-CCA6-7C69-FAE3-32CB6AD8476F}"/>
              </a:ext>
            </a:extLst>
          </p:cNvPr>
          <p:cNvPicPr>
            <a:picLocks noChangeAspect="1"/>
          </p:cNvPicPr>
          <p:nvPr/>
        </p:nvPicPr>
        <p:blipFill>
          <a:blip r:embed="rId3"/>
          <a:stretch>
            <a:fillRect/>
          </a:stretch>
        </p:blipFill>
        <p:spPr>
          <a:xfrm>
            <a:off x="1011260" y="2879176"/>
            <a:ext cx="114138" cy="117546"/>
          </a:xfrm>
          <a:prstGeom prst="rect">
            <a:avLst/>
          </a:prstGeom>
        </p:spPr>
      </p:pic>
    </p:spTree>
    <p:extLst>
      <p:ext uri="{BB962C8B-B14F-4D97-AF65-F5344CB8AC3E}">
        <p14:creationId xmlns:p14="http://schemas.microsoft.com/office/powerpoint/2010/main" val="34849095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0"/>
            <a:ext cx="9144000" cy="5715000"/>
          </a:xfrm>
          <a:prstGeom prst="rect">
            <a:avLst/>
          </a:prstGeom>
          <a:solidFill>
            <a:srgbClr val="8DCB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uadroTexto 6">
            <a:extLst>
              <a:ext uri="{FF2B5EF4-FFF2-40B4-BE49-F238E27FC236}">
                <a16:creationId xmlns:a16="http://schemas.microsoft.com/office/drawing/2014/main" id="{4C9F27E8-E0F0-CF48-B2E7-A2617B9B1DEA}"/>
              </a:ext>
            </a:extLst>
          </p:cNvPr>
          <p:cNvSpPr txBox="1"/>
          <p:nvPr/>
        </p:nvSpPr>
        <p:spPr>
          <a:xfrm>
            <a:off x="2519363"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BIBLIOGRAFÍA</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6" name="Imagen 5">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11" name="Imagen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946970"/>
            <a:ext cx="2072061" cy="3898064"/>
          </a:xfrm>
          <a:prstGeom prst="rect">
            <a:avLst/>
          </a:prstGeom>
        </p:spPr>
      </p:pic>
    </p:spTree>
    <p:extLst>
      <p:ext uri="{BB962C8B-B14F-4D97-AF65-F5344CB8AC3E}">
        <p14:creationId xmlns:p14="http://schemas.microsoft.com/office/powerpoint/2010/main" val="14051033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object 7"/>
          <p:cNvSpPr txBox="1"/>
          <p:nvPr/>
        </p:nvSpPr>
        <p:spPr>
          <a:xfrm>
            <a:off x="1279008" y="917823"/>
            <a:ext cx="5032569" cy="1661993"/>
          </a:xfrm>
          <a:prstGeom prst="rect">
            <a:avLst/>
          </a:prstGeom>
        </p:spPr>
        <p:txBody>
          <a:bodyPr vert="horz" wrap="square" lIns="0" tIns="0" rIns="0" bIns="0" rtlCol="0">
            <a:spAutoFit/>
          </a:bodyPr>
          <a:lstStyle/>
          <a:p>
            <a:pPr marR="0" lvl="0" algn="l" rtl="0">
              <a:spcBef>
                <a:spcPts val="0"/>
              </a:spcBef>
              <a:spcAft>
                <a:spcPts val="0"/>
              </a:spcAft>
              <a:buClr>
                <a:schemeClr val="dk1"/>
              </a:buClr>
              <a:buSzPts val="1600"/>
            </a:pPr>
            <a:r>
              <a:rPr lang="es-PE" sz="1400" dirty="0">
                <a:solidFill>
                  <a:schemeClr val="dk1"/>
                </a:solidFill>
                <a:latin typeface="Calibri"/>
                <a:ea typeface="Calibri"/>
                <a:cs typeface="Calibri"/>
                <a:sym typeface="Calibri"/>
              </a:rPr>
              <a:t>PMI, (2021). A Guide to the Project Management Body of Knowledge 7th Edición, ISBN: 978-1-62825-664-2, Pennsylvania USA.</a:t>
            </a:r>
            <a:endParaRPr lang="es-PE" sz="1100" dirty="0"/>
          </a:p>
          <a:p>
            <a:pPr marL="101600" marR="0" lvl="0" algn="l" rtl="0">
              <a:spcBef>
                <a:spcPts val="320"/>
              </a:spcBef>
              <a:spcAft>
                <a:spcPts val="0"/>
              </a:spcAft>
              <a:buClr>
                <a:schemeClr val="dk1"/>
              </a:buClr>
              <a:buSzPts val="1600"/>
            </a:pPr>
            <a:endParaRPr lang="es-PE" sz="1400" dirty="0">
              <a:solidFill>
                <a:schemeClr val="dk1"/>
              </a:solidFill>
              <a:latin typeface="Calibri"/>
              <a:ea typeface="Calibri"/>
              <a:cs typeface="Calibri"/>
              <a:sym typeface="Calibri"/>
            </a:endParaRPr>
          </a:p>
          <a:p>
            <a:pPr marR="0" lvl="0" algn="l" rtl="0">
              <a:spcBef>
                <a:spcPts val="320"/>
              </a:spcBef>
              <a:spcAft>
                <a:spcPts val="0"/>
              </a:spcAft>
              <a:buClr>
                <a:schemeClr val="dk1"/>
              </a:buClr>
              <a:buSzPts val="1600"/>
            </a:pPr>
            <a:r>
              <a:rPr lang="es-PE" sz="1400" dirty="0">
                <a:solidFill>
                  <a:schemeClr val="dk1"/>
                </a:solidFill>
                <a:latin typeface="Calibri"/>
                <a:ea typeface="Calibri"/>
                <a:cs typeface="Calibri"/>
                <a:sym typeface="Calibri"/>
              </a:rPr>
              <a:t>PMI, (2017). A Guide to the Project Management Body of Knowledge 6th Edición, ISBN: 978-1-62825-194-4, Pennsylvania USA.</a:t>
            </a:r>
            <a:endParaRPr lang="es-PE" sz="1100" dirty="0"/>
          </a:p>
          <a:p>
            <a:pPr marL="101600" marR="0" lvl="0" algn="l" rtl="0">
              <a:spcBef>
                <a:spcPts val="320"/>
              </a:spcBef>
              <a:spcAft>
                <a:spcPts val="0"/>
              </a:spcAft>
              <a:buClr>
                <a:schemeClr val="dk1"/>
              </a:buClr>
              <a:buSzPts val="1600"/>
            </a:pPr>
            <a:endParaRPr lang="es-PE" sz="1400" dirty="0">
              <a:solidFill>
                <a:schemeClr val="dk1"/>
              </a:solidFill>
              <a:latin typeface="Calibri"/>
              <a:ea typeface="Calibri"/>
              <a:cs typeface="Calibri"/>
              <a:sym typeface="Calibri"/>
            </a:endParaRPr>
          </a:p>
          <a:p>
            <a:pPr marR="0" lvl="0" algn="l" rtl="0">
              <a:spcBef>
                <a:spcPts val="320"/>
              </a:spcBef>
              <a:spcAft>
                <a:spcPts val="0"/>
              </a:spcAft>
              <a:buClr>
                <a:schemeClr val="dk1"/>
              </a:buClr>
              <a:buSzPts val="1600"/>
            </a:pPr>
            <a:r>
              <a:rPr lang="es-PE" sz="1400" dirty="0">
                <a:solidFill>
                  <a:schemeClr val="dk1"/>
                </a:solidFill>
                <a:latin typeface="Calibri"/>
                <a:ea typeface="Calibri"/>
                <a:cs typeface="Calibri"/>
                <a:sym typeface="Calibri"/>
              </a:rPr>
              <a:t>Project Management Institute (PMI): https://www.pmi.org/ </a:t>
            </a:r>
          </a:p>
        </p:txBody>
      </p:sp>
      <p:pic>
        <p:nvPicPr>
          <p:cNvPr id="9" name="Imagen 8"/>
          <p:cNvPicPr>
            <a:picLocks noChangeAspect="1"/>
          </p:cNvPicPr>
          <p:nvPr/>
        </p:nvPicPr>
        <p:blipFill>
          <a:blip r:embed="rId2"/>
          <a:stretch>
            <a:fillRect/>
          </a:stretch>
        </p:blipFill>
        <p:spPr>
          <a:xfrm>
            <a:off x="1008064" y="959114"/>
            <a:ext cx="103867" cy="106967"/>
          </a:xfrm>
          <a:prstGeom prst="rect">
            <a:avLst/>
          </a:prstGeom>
        </p:spPr>
      </p:pic>
      <p:pic>
        <p:nvPicPr>
          <p:cNvPr id="14" name="Imagen 13">
            <a:extLst>
              <a:ext uri="{FF2B5EF4-FFF2-40B4-BE49-F238E27FC236}">
                <a16:creationId xmlns:a16="http://schemas.microsoft.com/office/drawing/2014/main" id="{D0016DFD-D096-A245-9591-9C15FD675265}"/>
              </a:ext>
            </a:extLst>
          </p:cNvPr>
          <p:cNvPicPr>
            <a:picLocks noChangeAspect="1"/>
          </p:cNvPicPr>
          <p:nvPr/>
        </p:nvPicPr>
        <p:blipFill>
          <a:blip r:embed="rId2"/>
          <a:stretch>
            <a:fillRect/>
          </a:stretch>
        </p:blipFill>
        <p:spPr>
          <a:xfrm>
            <a:off x="1008064" y="1668494"/>
            <a:ext cx="103867" cy="106967"/>
          </a:xfrm>
          <a:prstGeom prst="rect">
            <a:avLst/>
          </a:prstGeom>
        </p:spPr>
      </p:pic>
      <p:sp>
        <p:nvSpPr>
          <p:cNvPr id="19" name="Rectángulo 18"/>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 name="Imagen 2"/>
          <p:cNvPicPr>
            <a:picLocks noChangeAspect="1"/>
          </p:cNvPicPr>
          <p:nvPr/>
        </p:nvPicPr>
        <p:blipFill>
          <a:blip r:embed="rId3" cstate="print">
            <a:alphaModFix amt="42000"/>
            <a:extLst>
              <a:ext uri="{28A0092B-C50C-407E-A947-70E740481C1C}">
                <a14:useLocalDpi xmlns:a14="http://schemas.microsoft.com/office/drawing/2010/main" val="0"/>
              </a:ext>
            </a:extLst>
          </a:blip>
          <a:stretch>
            <a:fillRect/>
          </a:stretch>
        </p:blipFill>
        <p:spPr>
          <a:xfrm>
            <a:off x="6985000" y="3036889"/>
            <a:ext cx="1690688" cy="2197100"/>
          </a:xfrm>
          <a:prstGeom prst="rect">
            <a:avLst/>
          </a:prstGeom>
        </p:spPr>
      </p:pic>
      <p:sp>
        <p:nvSpPr>
          <p:cNvPr id="8"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BIBLIOGRAFÍA</a:t>
            </a:r>
          </a:p>
        </p:txBody>
      </p:sp>
      <p:pic>
        <p:nvPicPr>
          <p:cNvPr id="5" name="Imagen 4">
            <a:extLst>
              <a:ext uri="{FF2B5EF4-FFF2-40B4-BE49-F238E27FC236}">
                <a16:creationId xmlns:a16="http://schemas.microsoft.com/office/drawing/2014/main" id="{D40DAAA7-D8E2-7440-B0E3-940FB0F74527}"/>
              </a:ext>
            </a:extLst>
          </p:cNvPr>
          <p:cNvPicPr>
            <a:picLocks noChangeAspect="1"/>
          </p:cNvPicPr>
          <p:nvPr/>
        </p:nvPicPr>
        <p:blipFill>
          <a:blip r:embed="rId2"/>
          <a:stretch>
            <a:fillRect/>
          </a:stretch>
        </p:blipFill>
        <p:spPr>
          <a:xfrm>
            <a:off x="1008064" y="2422864"/>
            <a:ext cx="103867" cy="106967"/>
          </a:xfrm>
          <a:prstGeom prst="rect">
            <a:avLst/>
          </a:prstGeom>
        </p:spPr>
      </p:pic>
    </p:spTree>
    <p:extLst>
      <p:ext uri="{BB962C8B-B14F-4D97-AF65-F5344CB8AC3E}">
        <p14:creationId xmlns:p14="http://schemas.microsoft.com/office/powerpoint/2010/main" val="22093328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3" name="Imagen 2"/>
          <p:cNvPicPr>
            <a:picLocks noChangeAspect="1"/>
          </p:cNvPicPr>
          <p:nvPr/>
        </p:nvPicPr>
        <p:blipFill>
          <a:blip r:embed="rId2"/>
          <a:stretch>
            <a:fillRect/>
          </a:stretch>
        </p:blipFill>
        <p:spPr>
          <a:xfrm>
            <a:off x="3924199" y="2666298"/>
            <a:ext cx="1295601" cy="386803"/>
          </a:xfrm>
          <a:prstGeom prst="rect">
            <a:avLst/>
          </a:prstGeom>
        </p:spPr>
      </p:pic>
    </p:spTree>
    <p:extLst>
      <p:ext uri="{BB962C8B-B14F-4D97-AF65-F5344CB8AC3E}">
        <p14:creationId xmlns:p14="http://schemas.microsoft.com/office/powerpoint/2010/main" val="4264645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pic>
        <p:nvPicPr>
          <p:cNvPr id="3" name="Google Shape;433;p30">
            <a:extLst>
              <a:ext uri="{FF2B5EF4-FFF2-40B4-BE49-F238E27FC236}">
                <a16:creationId xmlns:a16="http://schemas.microsoft.com/office/drawing/2014/main" id="{D964096F-7BBF-B7BC-D9F0-A898DBDA59CD}"/>
              </a:ext>
            </a:extLst>
          </p:cNvPr>
          <p:cNvPicPr preferRelativeResize="0"/>
          <p:nvPr/>
        </p:nvPicPr>
        <p:blipFill rotWithShape="1">
          <a:blip r:embed="rId3">
            <a:alphaModFix/>
          </a:blip>
          <a:srcRect l="27208" r="27730"/>
          <a:stretch/>
        </p:blipFill>
        <p:spPr>
          <a:xfrm flipH="1">
            <a:off x="6365274" y="912813"/>
            <a:ext cx="2596200" cy="4321175"/>
          </a:xfrm>
          <a:prstGeom prst="rect">
            <a:avLst/>
          </a:prstGeom>
          <a:noFill/>
          <a:ln>
            <a:noFill/>
          </a:ln>
        </p:spPr>
      </p:pic>
      <p:sp>
        <p:nvSpPr>
          <p:cNvPr id="4" name="Google Shape;434;p30">
            <a:extLst>
              <a:ext uri="{FF2B5EF4-FFF2-40B4-BE49-F238E27FC236}">
                <a16:creationId xmlns:a16="http://schemas.microsoft.com/office/drawing/2014/main" id="{69DCC212-21FB-77CC-15D9-E46AD694CE5A}"/>
              </a:ext>
            </a:extLst>
          </p:cNvPr>
          <p:cNvSpPr txBox="1"/>
          <p:nvPr/>
        </p:nvSpPr>
        <p:spPr>
          <a:xfrm>
            <a:off x="2211768" y="2277499"/>
            <a:ext cx="4240307" cy="1378839"/>
          </a:xfrm>
          <a:prstGeom prst="rect">
            <a:avLst/>
          </a:prstGeom>
          <a:noFill/>
          <a:ln>
            <a:noFill/>
          </a:ln>
        </p:spPr>
        <p:txBody>
          <a:bodyPr spcFirstLastPara="1" wrap="square" lIns="0" tIns="0" rIns="0" bIns="0" anchor="t" anchorCtr="0">
            <a:spAutoFit/>
          </a:bodyPr>
          <a:lstStyle/>
          <a:p>
            <a:pPr>
              <a:lnSpc>
                <a:spcPct val="80000"/>
              </a:lnSpc>
              <a:spcBef>
                <a:spcPts val="0"/>
              </a:spcBef>
              <a:spcAft>
                <a:spcPts val="0"/>
              </a:spcAft>
            </a:pPr>
            <a:r>
              <a:rPr lang="es-PE" sz="3200" dirty="0">
                <a:solidFill>
                  <a:schemeClr val="dk1"/>
                </a:solidFill>
                <a:latin typeface="Graphik-Medium" panose="020B0503030202060203" pitchFamily="34" charset="77"/>
                <a:sym typeface="Calibri"/>
              </a:rPr>
              <a:t>¿QUÉ BUSCAN </a:t>
            </a:r>
            <a:br>
              <a:rPr lang="es-PE" sz="3200" dirty="0">
                <a:solidFill>
                  <a:schemeClr val="dk1"/>
                </a:solidFill>
                <a:latin typeface="Graphik-Medium" panose="020B0503030202060203" pitchFamily="34" charset="77"/>
                <a:sym typeface="Calibri"/>
              </a:rPr>
            </a:br>
            <a:r>
              <a:rPr lang="es-PE" sz="3200" b="1" dirty="0">
                <a:solidFill>
                  <a:srgbClr val="8EC540"/>
                </a:solidFill>
                <a:latin typeface="Graphik Bold" panose="020B0503030202060203" pitchFamily="34" charset="77"/>
                <a:sym typeface="Calibri"/>
              </a:rPr>
              <a:t>LAS EMPRESAS U ORGANIZACIONES?</a:t>
            </a:r>
            <a:endParaRPr lang="es-PE" sz="3200" b="1" dirty="0">
              <a:solidFill>
                <a:srgbClr val="8EC540"/>
              </a:solidFill>
              <a:latin typeface="Graphik Bold" panose="020B0503030202060203" pitchFamily="34" charset="77"/>
            </a:endParaRPr>
          </a:p>
          <a:p>
            <a:pPr marL="0" marR="0" lvl="0" indent="0" algn="l" rtl="0">
              <a:lnSpc>
                <a:spcPct val="80000"/>
              </a:lnSpc>
              <a:spcBef>
                <a:spcPts val="0"/>
              </a:spcBef>
              <a:spcAft>
                <a:spcPts val="0"/>
              </a:spcAft>
              <a:buNone/>
            </a:pPr>
            <a:endParaRPr sz="1600" b="1" dirty="0">
              <a:latin typeface="Graphik Bold" panose="020B0503030202060203" pitchFamily="34" charset="77"/>
            </a:endParaRPr>
          </a:p>
        </p:txBody>
      </p:sp>
      <p:pic>
        <p:nvPicPr>
          <p:cNvPr id="5" name="Google Shape;435;p30">
            <a:extLst>
              <a:ext uri="{FF2B5EF4-FFF2-40B4-BE49-F238E27FC236}">
                <a16:creationId xmlns:a16="http://schemas.microsoft.com/office/drawing/2014/main" id="{3CA767A2-2ACB-4BEB-684A-04DD44755B18}"/>
              </a:ext>
            </a:extLst>
          </p:cNvPr>
          <p:cNvPicPr preferRelativeResize="0"/>
          <p:nvPr/>
        </p:nvPicPr>
        <p:blipFill rotWithShape="1">
          <a:blip r:embed="rId4">
            <a:alphaModFix/>
          </a:blip>
          <a:srcRect/>
          <a:stretch/>
        </p:blipFill>
        <p:spPr>
          <a:xfrm>
            <a:off x="1401076" y="2441396"/>
            <a:ext cx="329184" cy="541782"/>
          </a:xfrm>
          <a:prstGeom prst="rect">
            <a:avLst/>
          </a:prstGeom>
          <a:noFill/>
          <a:ln>
            <a:noFill/>
          </a:ln>
        </p:spPr>
      </p:pic>
      <p:pic>
        <p:nvPicPr>
          <p:cNvPr id="6" name="Google Shape;436;p30">
            <a:extLst>
              <a:ext uri="{FF2B5EF4-FFF2-40B4-BE49-F238E27FC236}">
                <a16:creationId xmlns:a16="http://schemas.microsoft.com/office/drawing/2014/main" id="{25947B65-741C-3B95-5431-CD3F7592F4DF}"/>
              </a:ext>
            </a:extLst>
          </p:cNvPr>
          <p:cNvPicPr preferRelativeResize="0"/>
          <p:nvPr/>
        </p:nvPicPr>
        <p:blipFill rotWithShape="1">
          <a:blip r:embed="rId5">
            <a:alphaModFix/>
          </a:blip>
          <a:srcRect/>
          <a:stretch/>
        </p:blipFill>
        <p:spPr>
          <a:xfrm>
            <a:off x="646891" y="2149609"/>
            <a:ext cx="1222115" cy="1204625"/>
          </a:xfrm>
          <a:prstGeom prst="rect">
            <a:avLst/>
          </a:prstGeom>
          <a:noFill/>
          <a:ln>
            <a:noFill/>
          </a:ln>
        </p:spPr>
      </p:pic>
      <p:sp>
        <p:nvSpPr>
          <p:cNvPr id="2" name="Rectangle 5">
            <a:extLst>
              <a:ext uri="{FF2B5EF4-FFF2-40B4-BE49-F238E27FC236}">
                <a16:creationId xmlns:a16="http://schemas.microsoft.com/office/drawing/2014/main" id="{5F68CD8D-63DF-716B-6F68-327BEC6965C7}"/>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 name="Grupo 5">
            <a:extLst>
              <a:ext uri="{FF2B5EF4-FFF2-40B4-BE49-F238E27FC236}">
                <a16:creationId xmlns:a16="http://schemas.microsoft.com/office/drawing/2014/main" id="{C72ECB4A-14EF-DA00-6DC1-DB90333E8731}"/>
              </a:ext>
            </a:extLst>
          </p:cNvPr>
          <p:cNvGrpSpPr/>
          <p:nvPr/>
        </p:nvGrpSpPr>
        <p:grpSpPr>
          <a:xfrm>
            <a:off x="1331119" y="1309688"/>
            <a:ext cx="6481762" cy="1234421"/>
            <a:chOff x="503237" y="1303680"/>
            <a:chExt cx="6059355" cy="929364"/>
          </a:xfrm>
        </p:grpSpPr>
        <p:sp>
          <p:nvSpPr>
            <p:cNvPr id="3" name="Google Shape;1013;p57">
              <a:extLst>
                <a:ext uri="{FF2B5EF4-FFF2-40B4-BE49-F238E27FC236}">
                  <a16:creationId xmlns:a16="http://schemas.microsoft.com/office/drawing/2014/main" id="{157AD1F1-1F9E-8482-9498-54B000A7629D}"/>
                </a:ext>
              </a:extLst>
            </p:cNvPr>
            <p:cNvSpPr/>
            <p:nvPr/>
          </p:nvSpPr>
          <p:spPr>
            <a:xfrm>
              <a:off x="503237" y="1309688"/>
              <a:ext cx="6059355" cy="923356"/>
            </a:xfrm>
            <a:prstGeom prst="roundRect">
              <a:avLst>
                <a:gd name="adj" fmla="val 15970"/>
              </a:avLst>
            </a:prstGeom>
            <a:solidFill>
              <a:srgbClr val="FCC8C4"/>
            </a:solidFill>
            <a:ln>
              <a:noFill/>
            </a:ln>
          </p:spPr>
          <p:txBody>
            <a:bodyPr spcFirstLastPara="1" wrap="square" lIns="1116000" tIns="0" rIns="72000" bIns="0" anchor="ctr" anchorCtr="0">
              <a:noAutofit/>
            </a:bodyPr>
            <a:lstStyle/>
            <a:p>
              <a:pPr marL="0" marR="0" lvl="0" indent="0" algn="l" rtl="0">
                <a:spcBef>
                  <a:spcPts val="0"/>
                </a:spcBef>
                <a:spcAft>
                  <a:spcPts val="0"/>
                </a:spcAft>
                <a:buNone/>
              </a:pPr>
              <a:r>
                <a:rPr lang="es-PE" sz="1600" b="1" dirty="0">
                  <a:solidFill>
                    <a:schemeClr val="dk1"/>
                  </a:solidFill>
                  <a:latin typeface="Calibri"/>
                  <a:ea typeface="Calibri"/>
                  <a:cs typeface="Calibri"/>
                  <a:sym typeface="Calibri"/>
                </a:rPr>
                <a:t>Si son empresas </a:t>
              </a:r>
              <a:r>
                <a:rPr lang="es-PE" sz="1600" b="1" dirty="0">
                  <a:solidFill>
                    <a:srgbClr val="EF4639"/>
                  </a:solidFill>
                  <a:latin typeface="Calibri"/>
                  <a:ea typeface="Calibri"/>
                  <a:cs typeface="Calibri"/>
                  <a:sym typeface="Calibri"/>
                </a:rPr>
                <a:t>privadas,</a:t>
              </a:r>
              <a:r>
                <a:rPr lang="es-PE" sz="1600" b="1" dirty="0">
                  <a:solidFill>
                    <a:schemeClr val="dk1"/>
                  </a:solidFill>
                  <a:latin typeface="Calibri"/>
                  <a:ea typeface="Calibri"/>
                  <a:cs typeface="Calibri"/>
                  <a:sym typeface="Calibri"/>
                </a:rPr>
                <a:t> seguramente buscarán ser rentables o devolver valor para sus dueños o accionistas….</a:t>
              </a:r>
              <a:endParaRPr lang="es-PE" sz="1200" dirty="0"/>
            </a:p>
          </p:txBody>
        </p:sp>
        <p:sp>
          <p:nvSpPr>
            <p:cNvPr id="4" name="Google Shape;1015;p57">
              <a:extLst>
                <a:ext uri="{FF2B5EF4-FFF2-40B4-BE49-F238E27FC236}">
                  <a16:creationId xmlns:a16="http://schemas.microsoft.com/office/drawing/2014/main" id="{45648010-3F66-2ED3-E9C3-EFB305AC078D}"/>
                </a:ext>
              </a:extLst>
            </p:cNvPr>
            <p:cNvSpPr/>
            <p:nvPr/>
          </p:nvSpPr>
          <p:spPr>
            <a:xfrm rot="16200000">
              <a:off x="494372" y="1312545"/>
              <a:ext cx="929364" cy="911633"/>
            </a:xfrm>
            <a:prstGeom prst="round2SameRect">
              <a:avLst>
                <a:gd name="adj1" fmla="val 16667"/>
                <a:gd name="adj2" fmla="val 0"/>
              </a:avLst>
            </a:prstGeom>
            <a:solidFill>
              <a:srgbClr val="EF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 name="Rectangle 5">
            <a:extLst>
              <a:ext uri="{FF2B5EF4-FFF2-40B4-BE49-F238E27FC236}">
                <a16:creationId xmlns:a16="http://schemas.microsoft.com/office/drawing/2014/main" id="{68D20169-F1F2-D0B9-5DE5-A604A3DA3C3E}"/>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grpSp>
        <p:nvGrpSpPr>
          <p:cNvPr id="7" name="Grupo 6">
            <a:extLst>
              <a:ext uri="{FF2B5EF4-FFF2-40B4-BE49-F238E27FC236}">
                <a16:creationId xmlns:a16="http://schemas.microsoft.com/office/drawing/2014/main" id="{17B6D45A-4687-4A1F-1447-C847E5C6CC1D}"/>
              </a:ext>
            </a:extLst>
          </p:cNvPr>
          <p:cNvGrpSpPr/>
          <p:nvPr/>
        </p:nvGrpSpPr>
        <p:grpSpPr>
          <a:xfrm>
            <a:off x="1331119" y="2771019"/>
            <a:ext cx="6481762" cy="1234421"/>
            <a:chOff x="503237" y="1303680"/>
            <a:chExt cx="6059355" cy="929364"/>
          </a:xfrm>
        </p:grpSpPr>
        <p:sp>
          <p:nvSpPr>
            <p:cNvPr id="8" name="Google Shape;1013;p57">
              <a:extLst>
                <a:ext uri="{FF2B5EF4-FFF2-40B4-BE49-F238E27FC236}">
                  <a16:creationId xmlns:a16="http://schemas.microsoft.com/office/drawing/2014/main" id="{0632D919-F548-976C-DC27-BA53EDBF6E00}"/>
                </a:ext>
              </a:extLst>
            </p:cNvPr>
            <p:cNvSpPr/>
            <p:nvPr/>
          </p:nvSpPr>
          <p:spPr>
            <a:xfrm>
              <a:off x="503237" y="1309688"/>
              <a:ext cx="6059355" cy="923356"/>
            </a:xfrm>
            <a:prstGeom prst="roundRect">
              <a:avLst>
                <a:gd name="adj" fmla="val 15970"/>
              </a:avLst>
            </a:prstGeom>
            <a:solidFill>
              <a:srgbClr val="DDEEC8"/>
            </a:solidFill>
            <a:ln>
              <a:noFill/>
            </a:ln>
          </p:spPr>
          <p:txBody>
            <a:bodyPr spcFirstLastPara="1" wrap="square" lIns="1116000" tIns="0" rIns="108000" bIns="0" anchor="ctr" anchorCtr="0">
              <a:noAutofit/>
            </a:bodyPr>
            <a:lstStyle/>
            <a:p>
              <a:pPr marL="0" marR="0" lvl="0" indent="0" algn="l" rtl="0">
                <a:spcBef>
                  <a:spcPts val="0"/>
                </a:spcBef>
                <a:spcAft>
                  <a:spcPts val="0"/>
                </a:spcAft>
                <a:buNone/>
              </a:pPr>
              <a:r>
                <a:rPr lang="es-PE" sz="1600" b="1" dirty="0">
                  <a:solidFill>
                    <a:schemeClr val="dk1"/>
                  </a:solidFill>
                  <a:latin typeface="Calibri"/>
                  <a:ea typeface="Calibri"/>
                  <a:cs typeface="Calibri"/>
                  <a:sym typeface="Calibri"/>
                </a:rPr>
                <a:t>Si son empresas </a:t>
              </a:r>
              <a:r>
                <a:rPr lang="es-PE" sz="1600" b="1" dirty="0">
                  <a:solidFill>
                    <a:srgbClr val="92C14E"/>
                  </a:solidFill>
                  <a:latin typeface="Calibri"/>
                  <a:ea typeface="Calibri"/>
                  <a:cs typeface="Calibri"/>
                  <a:sym typeface="Calibri"/>
                </a:rPr>
                <a:t>públicas,</a:t>
              </a:r>
              <a:r>
                <a:rPr lang="es-PE" sz="1600" b="1" dirty="0">
                  <a:solidFill>
                    <a:schemeClr val="dk1"/>
                  </a:solidFill>
                  <a:latin typeface="Calibri"/>
                  <a:ea typeface="Calibri"/>
                  <a:cs typeface="Calibri"/>
                  <a:sym typeface="Calibri"/>
                </a:rPr>
                <a:t> buscarán servir al ciudadano dentro de un marco de gobierno…</a:t>
              </a:r>
              <a:endParaRPr lang="es-PE" sz="1200" dirty="0"/>
            </a:p>
          </p:txBody>
        </p:sp>
        <p:sp>
          <p:nvSpPr>
            <p:cNvPr id="9" name="Google Shape;1015;p57">
              <a:extLst>
                <a:ext uri="{FF2B5EF4-FFF2-40B4-BE49-F238E27FC236}">
                  <a16:creationId xmlns:a16="http://schemas.microsoft.com/office/drawing/2014/main" id="{17337EED-DE02-9A0D-54D2-EC58AD0A2313}"/>
                </a:ext>
              </a:extLst>
            </p:cNvPr>
            <p:cNvSpPr/>
            <p:nvPr/>
          </p:nvSpPr>
          <p:spPr>
            <a:xfrm rot="16200000">
              <a:off x="494372" y="1312545"/>
              <a:ext cx="929364" cy="911633"/>
            </a:xfrm>
            <a:prstGeom prst="round2SameRect">
              <a:avLst>
                <a:gd name="adj1" fmla="val 16667"/>
                <a:gd name="adj2" fmla="val 0"/>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2050" name="Picture 2" descr="Edificio - Iconos gratis de edificios">
            <a:extLst>
              <a:ext uri="{FF2B5EF4-FFF2-40B4-BE49-F238E27FC236}">
                <a16:creationId xmlns:a16="http://schemas.microsoft.com/office/drawing/2014/main" id="{7D08C27D-5CE0-3705-CF11-2338E1E9A57F}"/>
              </a:ext>
            </a:extLst>
          </p:cNvPr>
          <p:cNvPicPr>
            <a:picLocks noChangeAspect="1" noChangeArrowheads="1"/>
          </p:cNvPicPr>
          <p:nvPr/>
        </p:nvPicPr>
        <p:blipFill>
          <a:blip r:embed="rId3" cstate="print">
            <a:lum bright="70000" contrast="-70000"/>
            <a:extLst>
              <a:ext uri="{BEBA8EAE-BF5A-486C-A8C5-ECC9F3942E4B}">
                <a14:imgProps xmlns:a14="http://schemas.microsoft.com/office/drawing/2010/main">
                  <a14:imgLayer r:embed="rId4">
                    <a14:imgEffect>
                      <a14:colorTemperature colorTemp="15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414338" y="1554267"/>
            <a:ext cx="779588" cy="77958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Edificio - Iconos gratis de edificios">
            <a:extLst>
              <a:ext uri="{FF2B5EF4-FFF2-40B4-BE49-F238E27FC236}">
                <a16:creationId xmlns:a16="http://schemas.microsoft.com/office/drawing/2014/main" id="{32175031-8A0B-8C5C-E60C-142A39CB627E}"/>
              </a:ext>
            </a:extLst>
          </p:cNvPr>
          <p:cNvPicPr>
            <a:picLocks noChangeAspect="1" noChangeArrowheads="1"/>
          </p:cNvPicPr>
          <p:nvPr/>
        </p:nvPicPr>
        <p:blipFill>
          <a:blip r:embed="rId5" cstate="print">
            <a:lum bright="70000" contrast="-70000"/>
            <a:extLst>
              <a:ext uri="{BEBA8EAE-BF5A-486C-A8C5-ECC9F3942E4B}">
                <a14:imgProps xmlns:a14="http://schemas.microsoft.com/office/drawing/2010/main">
                  <a14:imgLayer r:embed="rId6">
                    <a14:imgEffect>
                      <a14:colorTemperature colorTemp="15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378444" y="2962541"/>
            <a:ext cx="851375" cy="8513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74" name="Google Shape;74;p6"/>
          <p:cNvPicPr preferRelativeResize="0"/>
          <p:nvPr/>
        </p:nvPicPr>
        <p:blipFill rotWithShape="1">
          <a:blip r:embed="rId3">
            <a:alphaModFix/>
          </a:blip>
          <a:srcRect/>
          <a:stretch/>
        </p:blipFill>
        <p:spPr>
          <a:xfrm>
            <a:off x="3315768" y="4171872"/>
            <a:ext cx="1075881" cy="1069506"/>
          </a:xfrm>
          <a:prstGeom prst="rect">
            <a:avLst/>
          </a:prstGeom>
          <a:ln>
            <a:noFill/>
          </a:ln>
          <a:effectLst/>
        </p:spPr>
      </p:pic>
      <p:pic>
        <p:nvPicPr>
          <p:cNvPr id="75" name="Google Shape;75;p6"/>
          <p:cNvPicPr preferRelativeResize="0"/>
          <p:nvPr/>
        </p:nvPicPr>
        <p:blipFill rotWithShape="1">
          <a:blip r:embed="rId4">
            <a:alphaModFix/>
          </a:blip>
          <a:srcRect/>
          <a:stretch/>
        </p:blipFill>
        <p:spPr>
          <a:xfrm>
            <a:off x="1720380" y="4164482"/>
            <a:ext cx="1236183" cy="1069506"/>
          </a:xfrm>
          <a:prstGeom prst="rect">
            <a:avLst/>
          </a:prstGeom>
          <a:ln>
            <a:noFill/>
          </a:ln>
          <a:effectLst/>
        </p:spPr>
      </p:pic>
      <p:pic>
        <p:nvPicPr>
          <p:cNvPr id="76" name="Google Shape;76;p6"/>
          <p:cNvPicPr preferRelativeResize="0"/>
          <p:nvPr/>
        </p:nvPicPr>
        <p:blipFill rotWithShape="1">
          <a:blip r:embed="rId5">
            <a:alphaModFix/>
          </a:blip>
          <a:srcRect/>
          <a:stretch/>
        </p:blipFill>
        <p:spPr>
          <a:xfrm>
            <a:off x="1723945" y="1602187"/>
            <a:ext cx="2671268" cy="1451776"/>
          </a:xfrm>
          <a:prstGeom prst="rect">
            <a:avLst/>
          </a:prstGeom>
          <a:ln>
            <a:noFill/>
          </a:ln>
          <a:effectLst/>
        </p:spPr>
      </p:pic>
      <p:pic>
        <p:nvPicPr>
          <p:cNvPr id="77" name="Google Shape;77;p6"/>
          <p:cNvPicPr preferRelativeResize="0"/>
          <p:nvPr/>
        </p:nvPicPr>
        <p:blipFill rotWithShape="1">
          <a:blip r:embed="rId6">
            <a:alphaModFix/>
          </a:blip>
          <a:srcRect/>
          <a:stretch/>
        </p:blipFill>
        <p:spPr>
          <a:xfrm>
            <a:off x="1720381" y="3101380"/>
            <a:ext cx="2671268" cy="1027411"/>
          </a:xfrm>
          <a:prstGeom prst="rect">
            <a:avLst/>
          </a:prstGeom>
          <a:ln>
            <a:noFill/>
          </a:ln>
          <a:effectLst/>
        </p:spPr>
      </p:pic>
      <p:pic>
        <p:nvPicPr>
          <p:cNvPr id="79" name="Google Shape;79;p6"/>
          <p:cNvPicPr preferRelativeResize="0"/>
          <p:nvPr/>
        </p:nvPicPr>
        <p:blipFill rotWithShape="1">
          <a:blip r:embed="rId7">
            <a:alphaModFix/>
          </a:blip>
          <a:srcRect/>
          <a:stretch/>
        </p:blipFill>
        <p:spPr>
          <a:xfrm>
            <a:off x="4765546" y="2855899"/>
            <a:ext cx="1483315" cy="967491"/>
          </a:xfrm>
          <a:prstGeom prst="rect">
            <a:avLst/>
          </a:prstGeom>
          <a:noFill/>
          <a:ln>
            <a:noFill/>
          </a:ln>
          <a:effectLst/>
        </p:spPr>
      </p:pic>
      <p:pic>
        <p:nvPicPr>
          <p:cNvPr id="80" name="Google Shape;80;p6"/>
          <p:cNvPicPr preferRelativeResize="0"/>
          <p:nvPr/>
        </p:nvPicPr>
        <p:blipFill rotWithShape="1">
          <a:blip r:embed="rId8">
            <a:alphaModFix/>
          </a:blip>
          <a:srcRect/>
          <a:stretch/>
        </p:blipFill>
        <p:spPr>
          <a:xfrm>
            <a:off x="6344174" y="2795791"/>
            <a:ext cx="1075881" cy="971763"/>
          </a:xfrm>
          <a:prstGeom prst="rect">
            <a:avLst/>
          </a:prstGeom>
          <a:noFill/>
          <a:ln>
            <a:noFill/>
          </a:ln>
          <a:effectLst/>
        </p:spPr>
      </p:pic>
      <p:pic>
        <p:nvPicPr>
          <p:cNvPr id="81" name="Google Shape;81;p6"/>
          <p:cNvPicPr preferRelativeResize="0"/>
          <p:nvPr/>
        </p:nvPicPr>
        <p:blipFill rotWithShape="1">
          <a:blip r:embed="rId9">
            <a:alphaModFix/>
          </a:blip>
          <a:srcRect/>
          <a:stretch/>
        </p:blipFill>
        <p:spPr>
          <a:xfrm>
            <a:off x="4873771" y="4086971"/>
            <a:ext cx="2546284" cy="903773"/>
          </a:xfrm>
          <a:prstGeom prst="rect">
            <a:avLst/>
          </a:prstGeom>
          <a:noFill/>
          <a:ln>
            <a:noFill/>
          </a:ln>
          <a:effectLst/>
        </p:spPr>
      </p:pic>
      <p:sp>
        <p:nvSpPr>
          <p:cNvPr id="2" name="Rectangle 5">
            <a:extLst>
              <a:ext uri="{FF2B5EF4-FFF2-40B4-BE49-F238E27FC236}">
                <a16:creationId xmlns:a16="http://schemas.microsoft.com/office/drawing/2014/main" id="{5FDE5FD9-E61E-30CD-4703-54EC62F72593}"/>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
        <p:nvSpPr>
          <p:cNvPr id="3" name="Google Shape;1115;p65">
            <a:extLst>
              <a:ext uri="{FF2B5EF4-FFF2-40B4-BE49-F238E27FC236}">
                <a16:creationId xmlns:a16="http://schemas.microsoft.com/office/drawing/2014/main" id="{B5D5E944-FD5A-0019-8CBB-63880B09781D}"/>
              </a:ext>
            </a:extLst>
          </p:cNvPr>
          <p:cNvSpPr/>
          <p:nvPr/>
        </p:nvSpPr>
        <p:spPr>
          <a:xfrm>
            <a:off x="4751388" y="902536"/>
            <a:ext cx="2671268" cy="500394"/>
          </a:xfrm>
          <a:prstGeom prst="roundRect">
            <a:avLst>
              <a:gd name="adj" fmla="val 26745"/>
            </a:avLst>
          </a:prstGeom>
          <a:solidFill>
            <a:srgbClr val="92C24E"/>
          </a:solidFill>
          <a:ln>
            <a:noFill/>
          </a:ln>
        </p:spPr>
        <p:txBody>
          <a:bodyPr spcFirstLastPara="1" wrap="square" lIns="91425" tIns="45700" rIns="91425" bIns="45700" anchor="ctr" anchorCtr="0">
            <a:noAutofit/>
          </a:bodyPr>
          <a:lstStyle/>
          <a:p>
            <a:pPr marL="6350" indent="-1588" algn="ctr">
              <a:spcBef>
                <a:spcPts val="0"/>
              </a:spcBef>
              <a:spcAft>
                <a:spcPts val="0"/>
              </a:spcAft>
            </a:pPr>
            <a:r>
              <a:rPr lang="es-PE" sz="1600" b="1" dirty="0">
                <a:solidFill>
                  <a:schemeClr val="bg1"/>
                </a:solidFill>
                <a:latin typeface="Calibri"/>
                <a:ea typeface="Calibri"/>
                <a:cs typeface="Calibri"/>
                <a:sym typeface="Calibri"/>
              </a:rPr>
              <a:t>Empresas Públicas</a:t>
            </a:r>
            <a:endParaRPr lang="es-PE" sz="1600" dirty="0">
              <a:solidFill>
                <a:schemeClr val="bg1"/>
              </a:solidFill>
            </a:endParaRPr>
          </a:p>
        </p:txBody>
      </p:sp>
      <p:grpSp>
        <p:nvGrpSpPr>
          <p:cNvPr id="4" name="Google Shape;1116;p65">
            <a:extLst>
              <a:ext uri="{FF2B5EF4-FFF2-40B4-BE49-F238E27FC236}">
                <a16:creationId xmlns:a16="http://schemas.microsoft.com/office/drawing/2014/main" id="{39A10894-09EC-E531-761B-EC2FD731BB47}"/>
              </a:ext>
            </a:extLst>
          </p:cNvPr>
          <p:cNvGrpSpPr/>
          <p:nvPr/>
        </p:nvGrpSpPr>
        <p:grpSpPr>
          <a:xfrm>
            <a:off x="4535371" y="950822"/>
            <a:ext cx="459474" cy="403823"/>
            <a:chOff x="5892512" y="2805541"/>
            <a:chExt cx="459474" cy="403823"/>
          </a:xfrm>
        </p:grpSpPr>
        <p:sp>
          <p:nvSpPr>
            <p:cNvPr id="5" name="Google Shape;1117;p65">
              <a:extLst>
                <a:ext uri="{FF2B5EF4-FFF2-40B4-BE49-F238E27FC236}">
                  <a16:creationId xmlns:a16="http://schemas.microsoft.com/office/drawing/2014/main" id="{6C08B511-9B15-4B5A-17B0-04D9B7D7B418}"/>
                </a:ext>
              </a:extLst>
            </p:cNvPr>
            <p:cNvSpPr/>
            <p:nvPr/>
          </p:nvSpPr>
          <p:spPr>
            <a:xfrm>
              <a:off x="5956277" y="2824919"/>
              <a:ext cx="395709" cy="376075"/>
            </a:xfrm>
            <a:prstGeom prst="ellipse">
              <a:avLst/>
            </a:prstGeom>
            <a:solidFill>
              <a:srgbClr val="6A8F3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6" name="Google Shape;1118;p65">
              <a:extLst>
                <a:ext uri="{FF2B5EF4-FFF2-40B4-BE49-F238E27FC236}">
                  <a16:creationId xmlns:a16="http://schemas.microsoft.com/office/drawing/2014/main" id="{84F21B9A-D933-D643-CB37-F48B104CBFC0}"/>
                </a:ext>
              </a:extLst>
            </p:cNvPr>
            <p:cNvSpPr/>
            <p:nvPr/>
          </p:nvSpPr>
          <p:spPr>
            <a:xfrm>
              <a:off x="5892512" y="2805541"/>
              <a:ext cx="424906" cy="403823"/>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7" name="Google Shape;1119;p65">
              <a:extLst>
                <a:ext uri="{FF2B5EF4-FFF2-40B4-BE49-F238E27FC236}">
                  <a16:creationId xmlns:a16="http://schemas.microsoft.com/office/drawing/2014/main" id="{182EC19D-A58D-323E-A335-39F60E2CE932}"/>
                </a:ext>
              </a:extLst>
            </p:cNvPr>
            <p:cNvSpPr/>
            <p:nvPr/>
          </p:nvSpPr>
          <p:spPr>
            <a:xfrm rot="5400000">
              <a:off x="6076285" y="2946262"/>
              <a:ext cx="186870" cy="122381"/>
            </a:xfrm>
            <a:prstGeom prst="triangle">
              <a:avLst>
                <a:gd name="adj" fmla="val 50000"/>
              </a:avLst>
            </a:prstGeom>
            <a:solidFill>
              <a:srgbClr val="92C2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sp>
        <p:nvSpPr>
          <p:cNvPr id="8" name="Google Shape;1120;p65">
            <a:extLst>
              <a:ext uri="{FF2B5EF4-FFF2-40B4-BE49-F238E27FC236}">
                <a16:creationId xmlns:a16="http://schemas.microsoft.com/office/drawing/2014/main" id="{92EA339E-DE6F-BCF6-437A-7AA92E660DCB}"/>
              </a:ext>
            </a:extLst>
          </p:cNvPr>
          <p:cNvSpPr/>
          <p:nvPr/>
        </p:nvSpPr>
        <p:spPr>
          <a:xfrm>
            <a:off x="1723944" y="919116"/>
            <a:ext cx="2671268" cy="500394"/>
          </a:xfrm>
          <a:prstGeom prst="roundRect">
            <a:avLst>
              <a:gd name="adj" fmla="val 24841"/>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s-PE" sz="1600" b="1" dirty="0">
                <a:solidFill>
                  <a:schemeClr val="bg1"/>
                </a:solidFill>
                <a:latin typeface="Calibri"/>
                <a:ea typeface="Calibri"/>
                <a:cs typeface="Calibri"/>
                <a:sym typeface="Calibri"/>
              </a:rPr>
              <a:t>Empresas Privadas</a:t>
            </a:r>
            <a:endParaRPr lang="es-PE" sz="1600" dirty="0">
              <a:solidFill>
                <a:schemeClr val="bg1"/>
              </a:solidFill>
            </a:endParaRPr>
          </a:p>
        </p:txBody>
      </p:sp>
      <p:grpSp>
        <p:nvGrpSpPr>
          <p:cNvPr id="9" name="Google Shape;1121;p65">
            <a:extLst>
              <a:ext uri="{FF2B5EF4-FFF2-40B4-BE49-F238E27FC236}">
                <a16:creationId xmlns:a16="http://schemas.microsoft.com/office/drawing/2014/main" id="{8E2F5E62-9997-C0F0-CC9E-8F59743B4E6E}"/>
              </a:ext>
            </a:extLst>
          </p:cNvPr>
          <p:cNvGrpSpPr/>
          <p:nvPr/>
        </p:nvGrpSpPr>
        <p:grpSpPr>
          <a:xfrm>
            <a:off x="1507927" y="967402"/>
            <a:ext cx="459474" cy="403823"/>
            <a:chOff x="5892512" y="2805541"/>
            <a:chExt cx="459474" cy="403823"/>
          </a:xfrm>
        </p:grpSpPr>
        <p:sp>
          <p:nvSpPr>
            <p:cNvPr id="10" name="Google Shape;1122;p65">
              <a:extLst>
                <a:ext uri="{FF2B5EF4-FFF2-40B4-BE49-F238E27FC236}">
                  <a16:creationId xmlns:a16="http://schemas.microsoft.com/office/drawing/2014/main" id="{512971A2-24E8-B1B7-91C8-4E37BB84A136}"/>
                </a:ext>
              </a:extLst>
            </p:cNvPr>
            <p:cNvSpPr/>
            <p:nvPr/>
          </p:nvSpPr>
          <p:spPr>
            <a:xfrm>
              <a:off x="5956277" y="2824919"/>
              <a:ext cx="395709" cy="376075"/>
            </a:xfrm>
            <a:prstGeom prst="ellipse">
              <a:avLst/>
            </a:prstGeom>
            <a:solidFill>
              <a:srgbClr val="C73A3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1" name="Google Shape;1123;p65">
              <a:extLst>
                <a:ext uri="{FF2B5EF4-FFF2-40B4-BE49-F238E27FC236}">
                  <a16:creationId xmlns:a16="http://schemas.microsoft.com/office/drawing/2014/main" id="{1155D332-D308-8B9F-8F6C-ACE2044E2594}"/>
                </a:ext>
              </a:extLst>
            </p:cNvPr>
            <p:cNvSpPr/>
            <p:nvPr/>
          </p:nvSpPr>
          <p:spPr>
            <a:xfrm>
              <a:off x="5892512" y="2805541"/>
              <a:ext cx="424906" cy="403823"/>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2" name="Google Shape;1124;p65">
              <a:extLst>
                <a:ext uri="{FF2B5EF4-FFF2-40B4-BE49-F238E27FC236}">
                  <a16:creationId xmlns:a16="http://schemas.microsoft.com/office/drawing/2014/main" id="{77DCEBD3-97C5-F9BC-C676-54545A1A33DD}"/>
                </a:ext>
              </a:extLst>
            </p:cNvPr>
            <p:cNvSpPr/>
            <p:nvPr/>
          </p:nvSpPr>
          <p:spPr>
            <a:xfrm rot="5400000">
              <a:off x="6076285" y="2946262"/>
              <a:ext cx="186870" cy="122381"/>
            </a:xfrm>
            <a:prstGeom prst="triangle">
              <a:avLst>
                <a:gd name="adj" fmla="val 50000"/>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pic>
        <p:nvPicPr>
          <p:cNvPr id="1026" name="Picture 2" descr="Superintendencia Nacional de Atención Tributaria Logo PNG Vector (AI) Free  Download">
            <a:extLst>
              <a:ext uri="{FF2B5EF4-FFF2-40B4-BE49-F238E27FC236}">
                <a16:creationId xmlns:a16="http://schemas.microsoft.com/office/drawing/2014/main" id="{EF0E7ED4-9893-2DA0-10D8-15E9631CB6D8}"/>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873770" y="1750768"/>
            <a:ext cx="2485455" cy="6627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0" name="Google Shape;90;p7"/>
          <p:cNvSpPr txBox="1"/>
          <p:nvPr/>
        </p:nvSpPr>
        <p:spPr>
          <a:xfrm>
            <a:off x="2001627" y="2335544"/>
            <a:ext cx="4958043"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2400" b="1">
                <a:solidFill>
                  <a:srgbClr val="EF4639"/>
                </a:solidFill>
                <a:latin typeface="Calibri"/>
                <a:ea typeface="Calibri"/>
                <a:cs typeface="Calibri"/>
                <a:sym typeface="Calibri"/>
              </a:rPr>
              <a:t>¡Todas las organizaciones buscan alcanzar sus objetivos estratégicos!</a:t>
            </a:r>
            <a:endParaRPr>
              <a:solidFill>
                <a:srgbClr val="EF4639"/>
              </a:solidFill>
            </a:endParaRPr>
          </a:p>
        </p:txBody>
      </p:sp>
      <p:sp>
        <p:nvSpPr>
          <p:cNvPr id="91" name="Google Shape;91;p7"/>
          <p:cNvSpPr/>
          <p:nvPr/>
        </p:nvSpPr>
        <p:spPr>
          <a:xfrm>
            <a:off x="4283366" y="1911504"/>
            <a:ext cx="394569" cy="275638"/>
          </a:xfrm>
          <a:prstGeom prst="upArrow">
            <a:avLst>
              <a:gd name="adj1" fmla="val 50000"/>
              <a:gd name="adj2" fmla="val 50000"/>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2" name="Google Shape;92;p7"/>
          <p:cNvSpPr txBox="1"/>
          <p:nvPr/>
        </p:nvSpPr>
        <p:spPr>
          <a:xfrm>
            <a:off x="2001628" y="1322592"/>
            <a:ext cx="4958043"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2400" b="1" dirty="0">
                <a:solidFill>
                  <a:srgbClr val="00B1C2"/>
                </a:solidFill>
                <a:latin typeface="Calibri"/>
                <a:ea typeface="Calibri"/>
                <a:cs typeface="Calibri"/>
                <a:sym typeface="Calibri"/>
              </a:rPr>
              <a:t>Cumplir su Visión y Misión</a:t>
            </a:r>
            <a:endParaRPr dirty="0">
              <a:solidFill>
                <a:srgbClr val="00B1C2"/>
              </a:solidFill>
            </a:endParaRPr>
          </a:p>
        </p:txBody>
      </p:sp>
      <p:sp>
        <p:nvSpPr>
          <p:cNvPr id="93" name="Google Shape;93;p7"/>
          <p:cNvSpPr/>
          <p:nvPr/>
        </p:nvSpPr>
        <p:spPr>
          <a:xfrm>
            <a:off x="4282892" y="3684275"/>
            <a:ext cx="366873" cy="324875"/>
          </a:xfrm>
          <a:prstGeom prst="downArrow">
            <a:avLst>
              <a:gd name="adj1" fmla="val 50000"/>
              <a:gd name="adj2" fmla="val 50000"/>
            </a:avLst>
          </a:prstGeom>
          <a:solidFill>
            <a:schemeClr val="dk1"/>
          </a:solidFill>
          <a:ln w="25400" cap="flat" cmpd="sng">
            <a:solidFill>
              <a:schemeClr val="dk1"/>
            </a:solidFill>
            <a:prstDash val="solid"/>
            <a:round/>
            <a:headEnd type="none" w="sm" len="sm"/>
            <a:tailEnd type="none" w="sm" len="sm"/>
          </a:ln>
        </p:spPr>
        <p:txBody>
          <a:bodyPr spcFirstLastPara="1" wrap="square" lIns="76200" tIns="38100" rIns="76200" bIns="381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4" name="Google Shape;94;p7"/>
          <p:cNvSpPr txBox="1"/>
          <p:nvPr/>
        </p:nvSpPr>
        <p:spPr>
          <a:xfrm>
            <a:off x="1987306" y="4157552"/>
            <a:ext cx="4958043"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PE" sz="2400" b="1">
                <a:solidFill>
                  <a:srgbClr val="92C14E"/>
                </a:solidFill>
                <a:latin typeface="Calibri"/>
                <a:ea typeface="Calibri"/>
                <a:cs typeface="Calibri"/>
                <a:sym typeface="Calibri"/>
              </a:rPr>
              <a:t>¡Ejecutando Proyectos!</a:t>
            </a:r>
            <a:endParaRPr>
              <a:solidFill>
                <a:srgbClr val="92C14E"/>
              </a:solidFill>
            </a:endParaRPr>
          </a:p>
        </p:txBody>
      </p:sp>
      <p:sp>
        <p:nvSpPr>
          <p:cNvPr id="2" name="Rectangle 5">
            <a:extLst>
              <a:ext uri="{FF2B5EF4-FFF2-40B4-BE49-F238E27FC236}">
                <a16:creationId xmlns:a16="http://schemas.microsoft.com/office/drawing/2014/main" id="{924118E8-C0C9-1AEB-BC3B-68F906DF8E67}"/>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2" name="Rectangle 5">
            <a:extLst>
              <a:ext uri="{FF2B5EF4-FFF2-40B4-BE49-F238E27FC236}">
                <a16:creationId xmlns:a16="http://schemas.microsoft.com/office/drawing/2014/main" id="{061A575B-5F0F-A50D-5606-D7F94EA13046}"/>
              </a:ext>
            </a:extLst>
          </p:cNvPr>
          <p:cNvSpPr/>
          <p:nvPr/>
        </p:nvSpPr>
        <p:spPr>
          <a:xfrm>
            <a:off x="503237" y="376836"/>
            <a:ext cx="30559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cs typeface="Calibri" charset="0"/>
                <a:sym typeface="Calibri"/>
              </a:rPr>
              <a:t>DEFINICIÓN DE PROYECTO Y DE GESTIÓN DE PROYECTO</a:t>
            </a:r>
            <a:r>
              <a:rPr lang="es-PE" sz="1000" dirty="0">
                <a:solidFill>
                  <a:schemeClr val="bg1">
                    <a:lumMod val="65000"/>
                  </a:schemeClr>
                </a:solidFill>
                <a:latin typeface="Calibri" charset="0"/>
                <a:cs typeface="Calibri" charset="0"/>
              </a:rPr>
              <a:t> </a:t>
            </a:r>
          </a:p>
        </p:txBody>
      </p:sp>
      <p:sp>
        <p:nvSpPr>
          <p:cNvPr id="3" name="Google Shape;1120;p65">
            <a:extLst>
              <a:ext uri="{FF2B5EF4-FFF2-40B4-BE49-F238E27FC236}">
                <a16:creationId xmlns:a16="http://schemas.microsoft.com/office/drawing/2014/main" id="{42534B4E-5B4E-3E7B-D23D-68E09CEF84B1}"/>
              </a:ext>
            </a:extLst>
          </p:cNvPr>
          <p:cNvSpPr/>
          <p:nvPr/>
        </p:nvSpPr>
        <p:spPr>
          <a:xfrm>
            <a:off x="1704431" y="1059491"/>
            <a:ext cx="2384617" cy="500394"/>
          </a:xfrm>
          <a:prstGeom prst="roundRect">
            <a:avLst>
              <a:gd name="adj" fmla="val 24841"/>
            </a:avLst>
          </a:prstGeom>
          <a:solidFill>
            <a:srgbClr val="EE4639"/>
          </a:solidFill>
          <a:ln>
            <a:noFill/>
          </a:ln>
        </p:spPr>
        <p:txBody>
          <a:bodyPr spcFirstLastPara="1" wrap="square" lIns="91425" tIns="45700" rIns="91425" bIns="45700" anchor="ctr" anchorCtr="0">
            <a:noAutofit/>
          </a:bodyPr>
          <a:lstStyle/>
          <a:p>
            <a:pPr marL="6350" marR="0" lvl="0" indent="-1588" algn="ctr" rtl="0">
              <a:spcBef>
                <a:spcPts val="0"/>
              </a:spcBef>
              <a:spcAft>
                <a:spcPts val="0"/>
              </a:spcAft>
              <a:buNone/>
            </a:pPr>
            <a:r>
              <a:rPr lang="es-PE" sz="1800" b="1" dirty="0">
                <a:solidFill>
                  <a:schemeClr val="lt1"/>
                </a:solidFill>
                <a:latin typeface="Calibri"/>
                <a:ea typeface="Calibri"/>
                <a:cs typeface="Calibri"/>
                <a:sym typeface="Calibri"/>
              </a:rPr>
              <a:t>Visión y Misión</a:t>
            </a:r>
            <a:endParaRPr dirty="0"/>
          </a:p>
        </p:txBody>
      </p:sp>
      <p:grpSp>
        <p:nvGrpSpPr>
          <p:cNvPr id="4" name="Google Shape;1121;p65">
            <a:extLst>
              <a:ext uri="{FF2B5EF4-FFF2-40B4-BE49-F238E27FC236}">
                <a16:creationId xmlns:a16="http://schemas.microsoft.com/office/drawing/2014/main" id="{5E0C1118-26C1-B460-EBE0-993C87D30F64}"/>
              </a:ext>
            </a:extLst>
          </p:cNvPr>
          <p:cNvGrpSpPr/>
          <p:nvPr/>
        </p:nvGrpSpPr>
        <p:grpSpPr>
          <a:xfrm>
            <a:off x="1488414" y="1107777"/>
            <a:ext cx="459474" cy="403823"/>
            <a:chOff x="5892512" y="2805541"/>
            <a:chExt cx="459474" cy="403823"/>
          </a:xfrm>
        </p:grpSpPr>
        <p:sp>
          <p:nvSpPr>
            <p:cNvPr id="5" name="Google Shape;1122;p65">
              <a:extLst>
                <a:ext uri="{FF2B5EF4-FFF2-40B4-BE49-F238E27FC236}">
                  <a16:creationId xmlns:a16="http://schemas.microsoft.com/office/drawing/2014/main" id="{F2956A4B-56AA-DD3E-BA8D-E9BE79347CD7}"/>
                </a:ext>
              </a:extLst>
            </p:cNvPr>
            <p:cNvSpPr/>
            <p:nvPr/>
          </p:nvSpPr>
          <p:spPr>
            <a:xfrm>
              <a:off x="5956277" y="2824919"/>
              <a:ext cx="395709" cy="376075"/>
            </a:xfrm>
            <a:prstGeom prst="ellipse">
              <a:avLst/>
            </a:prstGeom>
            <a:solidFill>
              <a:srgbClr val="C73A3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6" name="Google Shape;1123;p65">
              <a:extLst>
                <a:ext uri="{FF2B5EF4-FFF2-40B4-BE49-F238E27FC236}">
                  <a16:creationId xmlns:a16="http://schemas.microsoft.com/office/drawing/2014/main" id="{002EE464-E57A-A86A-EB1F-97F5F88F7D85}"/>
                </a:ext>
              </a:extLst>
            </p:cNvPr>
            <p:cNvSpPr/>
            <p:nvPr/>
          </p:nvSpPr>
          <p:spPr>
            <a:xfrm>
              <a:off x="5892512" y="2805541"/>
              <a:ext cx="424906" cy="403823"/>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7" name="Google Shape;1124;p65">
              <a:extLst>
                <a:ext uri="{FF2B5EF4-FFF2-40B4-BE49-F238E27FC236}">
                  <a16:creationId xmlns:a16="http://schemas.microsoft.com/office/drawing/2014/main" id="{26D102C5-1451-2E98-DDE0-CB0EDD2997E6}"/>
                </a:ext>
              </a:extLst>
            </p:cNvPr>
            <p:cNvSpPr/>
            <p:nvPr/>
          </p:nvSpPr>
          <p:spPr>
            <a:xfrm rot="5400000">
              <a:off x="6076285" y="2946262"/>
              <a:ext cx="186870" cy="122381"/>
            </a:xfrm>
            <a:prstGeom prst="triangle">
              <a:avLst>
                <a:gd name="adj" fmla="val 50000"/>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sp>
        <p:nvSpPr>
          <p:cNvPr id="8" name="Google Shape;1120;p65">
            <a:extLst>
              <a:ext uri="{FF2B5EF4-FFF2-40B4-BE49-F238E27FC236}">
                <a16:creationId xmlns:a16="http://schemas.microsoft.com/office/drawing/2014/main" id="{C08E3172-220A-D5E2-6D67-D148C48E6E5D}"/>
              </a:ext>
            </a:extLst>
          </p:cNvPr>
          <p:cNvSpPr/>
          <p:nvPr/>
        </p:nvSpPr>
        <p:spPr>
          <a:xfrm>
            <a:off x="1704431" y="1623513"/>
            <a:ext cx="2384617" cy="500394"/>
          </a:xfrm>
          <a:prstGeom prst="roundRect">
            <a:avLst>
              <a:gd name="adj" fmla="val 24841"/>
            </a:avLst>
          </a:prstGeom>
          <a:solidFill>
            <a:srgbClr val="FEC212"/>
          </a:solidFill>
          <a:ln>
            <a:noFill/>
          </a:ln>
        </p:spPr>
        <p:txBody>
          <a:bodyPr spcFirstLastPara="1" wrap="square" lIns="91425" tIns="45700" rIns="91425" bIns="45700" anchor="ctr" anchorCtr="0">
            <a:noAutofit/>
          </a:bodyPr>
          <a:lstStyle/>
          <a:p>
            <a:pPr marL="6350" marR="0" lvl="0" indent="-1588" algn="ctr" rtl="0">
              <a:spcBef>
                <a:spcPts val="0"/>
              </a:spcBef>
              <a:spcAft>
                <a:spcPts val="0"/>
              </a:spcAft>
              <a:buNone/>
            </a:pPr>
            <a:r>
              <a:rPr lang="es-PE" sz="1800" b="1" dirty="0">
                <a:solidFill>
                  <a:schemeClr val="lt1"/>
                </a:solidFill>
                <a:latin typeface="Calibri"/>
                <a:ea typeface="Calibri"/>
                <a:cs typeface="Calibri"/>
                <a:sym typeface="Calibri"/>
              </a:rPr>
              <a:t>Objetivos</a:t>
            </a:r>
            <a:endParaRPr dirty="0"/>
          </a:p>
        </p:txBody>
      </p:sp>
      <p:grpSp>
        <p:nvGrpSpPr>
          <p:cNvPr id="9" name="Google Shape;1121;p65">
            <a:extLst>
              <a:ext uri="{FF2B5EF4-FFF2-40B4-BE49-F238E27FC236}">
                <a16:creationId xmlns:a16="http://schemas.microsoft.com/office/drawing/2014/main" id="{7788E067-FF43-7B94-8D4F-98E7EC466515}"/>
              </a:ext>
            </a:extLst>
          </p:cNvPr>
          <p:cNvGrpSpPr/>
          <p:nvPr/>
        </p:nvGrpSpPr>
        <p:grpSpPr>
          <a:xfrm>
            <a:off x="1488414" y="1671799"/>
            <a:ext cx="459474" cy="403823"/>
            <a:chOff x="5892512" y="2805541"/>
            <a:chExt cx="459474" cy="403823"/>
          </a:xfrm>
        </p:grpSpPr>
        <p:sp>
          <p:nvSpPr>
            <p:cNvPr id="10" name="Google Shape;1122;p65">
              <a:extLst>
                <a:ext uri="{FF2B5EF4-FFF2-40B4-BE49-F238E27FC236}">
                  <a16:creationId xmlns:a16="http://schemas.microsoft.com/office/drawing/2014/main" id="{D422CD1D-FE9B-EDE5-89C1-C9ED8EB54155}"/>
                </a:ext>
              </a:extLst>
            </p:cNvPr>
            <p:cNvSpPr/>
            <p:nvPr/>
          </p:nvSpPr>
          <p:spPr>
            <a:xfrm>
              <a:off x="5956277" y="2824919"/>
              <a:ext cx="395709" cy="376075"/>
            </a:xfrm>
            <a:prstGeom prst="ellipse">
              <a:avLst/>
            </a:prstGeom>
            <a:solidFill>
              <a:srgbClr val="E6B21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1" name="Google Shape;1123;p65">
              <a:extLst>
                <a:ext uri="{FF2B5EF4-FFF2-40B4-BE49-F238E27FC236}">
                  <a16:creationId xmlns:a16="http://schemas.microsoft.com/office/drawing/2014/main" id="{1D2C9269-43CE-C0F9-900A-EABED664AC45}"/>
                </a:ext>
              </a:extLst>
            </p:cNvPr>
            <p:cNvSpPr/>
            <p:nvPr/>
          </p:nvSpPr>
          <p:spPr>
            <a:xfrm>
              <a:off x="5892512" y="2805541"/>
              <a:ext cx="424906" cy="403823"/>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2" name="Google Shape;1124;p65">
              <a:extLst>
                <a:ext uri="{FF2B5EF4-FFF2-40B4-BE49-F238E27FC236}">
                  <a16:creationId xmlns:a16="http://schemas.microsoft.com/office/drawing/2014/main" id="{654F3732-A742-E8F4-8994-B9D55D5E08B3}"/>
                </a:ext>
              </a:extLst>
            </p:cNvPr>
            <p:cNvSpPr/>
            <p:nvPr/>
          </p:nvSpPr>
          <p:spPr>
            <a:xfrm rot="5400000">
              <a:off x="6076285" y="2946262"/>
              <a:ext cx="186870" cy="122381"/>
            </a:xfrm>
            <a:prstGeom prst="triangle">
              <a:avLst>
                <a:gd name="adj" fmla="val 50000"/>
              </a:avLst>
            </a:prstGeom>
            <a:solidFill>
              <a:srgbClr val="FEC21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sp>
        <p:nvSpPr>
          <p:cNvPr id="14" name="Google Shape;1120;p65">
            <a:extLst>
              <a:ext uri="{FF2B5EF4-FFF2-40B4-BE49-F238E27FC236}">
                <a16:creationId xmlns:a16="http://schemas.microsoft.com/office/drawing/2014/main" id="{FB9C50C0-A447-B625-5817-83ECD275E534}"/>
              </a:ext>
            </a:extLst>
          </p:cNvPr>
          <p:cNvSpPr/>
          <p:nvPr/>
        </p:nvSpPr>
        <p:spPr>
          <a:xfrm>
            <a:off x="1704431" y="2187535"/>
            <a:ext cx="2384617" cy="500394"/>
          </a:xfrm>
          <a:prstGeom prst="roundRect">
            <a:avLst>
              <a:gd name="adj" fmla="val 24841"/>
            </a:avLst>
          </a:prstGeom>
          <a:solidFill>
            <a:srgbClr val="92C14E"/>
          </a:solidFill>
          <a:ln>
            <a:noFill/>
          </a:ln>
        </p:spPr>
        <p:txBody>
          <a:bodyPr spcFirstLastPara="1" wrap="square" lIns="91425" tIns="45700" rIns="91425" bIns="45700" anchor="ctr" anchorCtr="0">
            <a:noAutofit/>
          </a:bodyPr>
          <a:lstStyle/>
          <a:p>
            <a:pPr marL="6350" marR="0" lvl="0" indent="-1588" algn="ctr" rtl="0">
              <a:spcBef>
                <a:spcPts val="0"/>
              </a:spcBef>
              <a:spcAft>
                <a:spcPts val="0"/>
              </a:spcAft>
              <a:buNone/>
            </a:pPr>
            <a:r>
              <a:rPr lang="es-PE" sz="1800" b="1" dirty="0">
                <a:solidFill>
                  <a:schemeClr val="lt1"/>
                </a:solidFill>
                <a:latin typeface="Calibri"/>
                <a:ea typeface="Calibri"/>
                <a:cs typeface="Calibri"/>
                <a:sym typeface="Calibri"/>
              </a:rPr>
              <a:t>Estrategias</a:t>
            </a:r>
            <a:endParaRPr dirty="0"/>
          </a:p>
        </p:txBody>
      </p:sp>
      <p:grpSp>
        <p:nvGrpSpPr>
          <p:cNvPr id="15" name="Google Shape;1121;p65">
            <a:extLst>
              <a:ext uri="{FF2B5EF4-FFF2-40B4-BE49-F238E27FC236}">
                <a16:creationId xmlns:a16="http://schemas.microsoft.com/office/drawing/2014/main" id="{398FF603-F708-65F6-D30C-640B7E8CB788}"/>
              </a:ext>
            </a:extLst>
          </p:cNvPr>
          <p:cNvGrpSpPr/>
          <p:nvPr/>
        </p:nvGrpSpPr>
        <p:grpSpPr>
          <a:xfrm>
            <a:off x="1488414" y="2235821"/>
            <a:ext cx="459474" cy="403823"/>
            <a:chOff x="5892512" y="2805541"/>
            <a:chExt cx="459474" cy="403823"/>
          </a:xfrm>
        </p:grpSpPr>
        <p:sp>
          <p:nvSpPr>
            <p:cNvPr id="16" name="Google Shape;1122;p65">
              <a:extLst>
                <a:ext uri="{FF2B5EF4-FFF2-40B4-BE49-F238E27FC236}">
                  <a16:creationId xmlns:a16="http://schemas.microsoft.com/office/drawing/2014/main" id="{3E7C72A4-E00F-724B-4B2E-17480C47EA0C}"/>
                </a:ext>
              </a:extLst>
            </p:cNvPr>
            <p:cNvSpPr/>
            <p:nvPr/>
          </p:nvSpPr>
          <p:spPr>
            <a:xfrm>
              <a:off x="5956277" y="2824919"/>
              <a:ext cx="395709" cy="376075"/>
            </a:xfrm>
            <a:prstGeom prst="ellipse">
              <a:avLst/>
            </a:prstGeom>
            <a:solidFill>
              <a:srgbClr val="81AC4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7" name="Google Shape;1123;p65">
              <a:extLst>
                <a:ext uri="{FF2B5EF4-FFF2-40B4-BE49-F238E27FC236}">
                  <a16:creationId xmlns:a16="http://schemas.microsoft.com/office/drawing/2014/main" id="{717E5371-1221-0564-2288-8A9FDFAEEA59}"/>
                </a:ext>
              </a:extLst>
            </p:cNvPr>
            <p:cNvSpPr/>
            <p:nvPr/>
          </p:nvSpPr>
          <p:spPr>
            <a:xfrm>
              <a:off x="5892512" y="2805541"/>
              <a:ext cx="424906" cy="403823"/>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8" name="Google Shape;1124;p65">
              <a:extLst>
                <a:ext uri="{FF2B5EF4-FFF2-40B4-BE49-F238E27FC236}">
                  <a16:creationId xmlns:a16="http://schemas.microsoft.com/office/drawing/2014/main" id="{8C32E152-1B8A-9643-C054-F80259B985CC}"/>
                </a:ext>
              </a:extLst>
            </p:cNvPr>
            <p:cNvSpPr/>
            <p:nvPr/>
          </p:nvSpPr>
          <p:spPr>
            <a:xfrm rot="5400000">
              <a:off x="6076285" y="2946262"/>
              <a:ext cx="186870" cy="122381"/>
            </a:xfrm>
            <a:prstGeom prst="triangle">
              <a:avLst>
                <a:gd name="adj" fmla="val 50000"/>
              </a:avLst>
            </a:prstGeom>
            <a:solidFill>
              <a:srgbClr val="92C14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sp>
        <p:nvSpPr>
          <p:cNvPr id="20" name="Google Shape;1120;p65">
            <a:extLst>
              <a:ext uri="{FF2B5EF4-FFF2-40B4-BE49-F238E27FC236}">
                <a16:creationId xmlns:a16="http://schemas.microsoft.com/office/drawing/2014/main" id="{351D13FC-0212-0EE2-4D4D-BC339278D219}"/>
              </a:ext>
            </a:extLst>
          </p:cNvPr>
          <p:cNvSpPr/>
          <p:nvPr/>
        </p:nvSpPr>
        <p:spPr>
          <a:xfrm>
            <a:off x="1704431" y="2757216"/>
            <a:ext cx="2384617" cy="500394"/>
          </a:xfrm>
          <a:prstGeom prst="roundRect">
            <a:avLst>
              <a:gd name="adj" fmla="val 24841"/>
            </a:avLst>
          </a:prstGeom>
          <a:solidFill>
            <a:srgbClr val="00B1C2"/>
          </a:solidFill>
          <a:ln>
            <a:noFill/>
          </a:ln>
        </p:spPr>
        <p:txBody>
          <a:bodyPr spcFirstLastPara="1" wrap="square" lIns="91425" tIns="45700" rIns="91425" bIns="45700" anchor="ctr" anchorCtr="0">
            <a:noAutofit/>
          </a:bodyPr>
          <a:lstStyle/>
          <a:p>
            <a:pPr marL="6350" marR="0" lvl="0" indent="-1588" algn="ctr" rtl="0">
              <a:spcBef>
                <a:spcPts val="0"/>
              </a:spcBef>
              <a:spcAft>
                <a:spcPts val="0"/>
              </a:spcAft>
              <a:buNone/>
            </a:pPr>
            <a:r>
              <a:rPr lang="es-PE" sz="1800" b="1" dirty="0">
                <a:solidFill>
                  <a:schemeClr val="lt1"/>
                </a:solidFill>
                <a:latin typeface="Calibri"/>
                <a:ea typeface="Calibri"/>
                <a:cs typeface="Calibri"/>
                <a:sym typeface="Calibri"/>
              </a:rPr>
              <a:t>Proyectos</a:t>
            </a:r>
            <a:endParaRPr dirty="0"/>
          </a:p>
        </p:txBody>
      </p:sp>
      <p:grpSp>
        <p:nvGrpSpPr>
          <p:cNvPr id="21" name="Google Shape;1121;p65">
            <a:extLst>
              <a:ext uri="{FF2B5EF4-FFF2-40B4-BE49-F238E27FC236}">
                <a16:creationId xmlns:a16="http://schemas.microsoft.com/office/drawing/2014/main" id="{DD5316E4-0BE0-7729-DC24-957C2E5D2FE7}"/>
              </a:ext>
            </a:extLst>
          </p:cNvPr>
          <p:cNvGrpSpPr/>
          <p:nvPr/>
        </p:nvGrpSpPr>
        <p:grpSpPr>
          <a:xfrm>
            <a:off x="1488414" y="2805502"/>
            <a:ext cx="459474" cy="403823"/>
            <a:chOff x="5892512" y="2805541"/>
            <a:chExt cx="459474" cy="403823"/>
          </a:xfrm>
        </p:grpSpPr>
        <p:sp>
          <p:nvSpPr>
            <p:cNvPr id="22" name="Google Shape;1122;p65">
              <a:extLst>
                <a:ext uri="{FF2B5EF4-FFF2-40B4-BE49-F238E27FC236}">
                  <a16:creationId xmlns:a16="http://schemas.microsoft.com/office/drawing/2014/main" id="{3B007D68-C991-8FBF-47F7-0FAC4C782045}"/>
                </a:ext>
              </a:extLst>
            </p:cNvPr>
            <p:cNvSpPr/>
            <p:nvPr/>
          </p:nvSpPr>
          <p:spPr>
            <a:xfrm>
              <a:off x="5956277" y="2824919"/>
              <a:ext cx="395709" cy="376075"/>
            </a:xfrm>
            <a:prstGeom prst="ellipse">
              <a:avLst/>
            </a:prstGeom>
            <a:solidFill>
              <a:srgbClr val="03A3B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23" name="Google Shape;1123;p65">
              <a:extLst>
                <a:ext uri="{FF2B5EF4-FFF2-40B4-BE49-F238E27FC236}">
                  <a16:creationId xmlns:a16="http://schemas.microsoft.com/office/drawing/2014/main" id="{7AB51528-8B98-B803-10A9-112B8A480B9F}"/>
                </a:ext>
              </a:extLst>
            </p:cNvPr>
            <p:cNvSpPr/>
            <p:nvPr/>
          </p:nvSpPr>
          <p:spPr>
            <a:xfrm>
              <a:off x="5892512" y="2805541"/>
              <a:ext cx="424906" cy="403823"/>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24" name="Google Shape;1124;p65">
              <a:extLst>
                <a:ext uri="{FF2B5EF4-FFF2-40B4-BE49-F238E27FC236}">
                  <a16:creationId xmlns:a16="http://schemas.microsoft.com/office/drawing/2014/main" id="{49C5F74E-C3C8-54E2-CAEB-7E41D1C8DBEA}"/>
                </a:ext>
              </a:extLst>
            </p:cNvPr>
            <p:cNvSpPr/>
            <p:nvPr/>
          </p:nvSpPr>
          <p:spPr>
            <a:xfrm rot="5400000">
              <a:off x="6076285" y="2946262"/>
              <a:ext cx="186870" cy="122381"/>
            </a:xfrm>
            <a:prstGeom prst="triangle">
              <a:avLst>
                <a:gd name="adj" fmla="val 50000"/>
              </a:avLst>
            </a:prstGeom>
            <a:solidFill>
              <a:srgbClr val="00B1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sp>
        <p:nvSpPr>
          <p:cNvPr id="25" name="Rectángulo redondeado 24">
            <a:extLst>
              <a:ext uri="{FF2B5EF4-FFF2-40B4-BE49-F238E27FC236}">
                <a16:creationId xmlns:a16="http://schemas.microsoft.com/office/drawing/2014/main" id="{F2E11F99-698C-5AB1-2856-464E3AA43313}"/>
              </a:ext>
            </a:extLst>
          </p:cNvPr>
          <p:cNvSpPr/>
          <p:nvPr/>
        </p:nvSpPr>
        <p:spPr>
          <a:xfrm>
            <a:off x="1440203" y="3639379"/>
            <a:ext cx="6263593" cy="1059678"/>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rtl="0">
              <a:spcBef>
                <a:spcPts val="0"/>
              </a:spcBef>
              <a:spcAft>
                <a:spcPts val="0"/>
              </a:spcAft>
              <a:buNone/>
            </a:pPr>
            <a:r>
              <a:rPr lang="es-PE" sz="1800" dirty="0">
                <a:solidFill>
                  <a:schemeClr val="tx1"/>
                </a:solidFill>
                <a:latin typeface="Calibri"/>
                <a:ea typeface="Calibri"/>
                <a:cs typeface="Calibri"/>
                <a:sym typeface="Calibri"/>
              </a:rPr>
              <a:t>“La ejecución de proyectos se torna crucial para el logro de </a:t>
            </a:r>
            <a:br>
              <a:rPr lang="es-PE" sz="1800" dirty="0">
                <a:solidFill>
                  <a:schemeClr val="tx1"/>
                </a:solidFill>
                <a:latin typeface="Calibri"/>
                <a:ea typeface="Calibri"/>
                <a:cs typeface="Calibri"/>
                <a:sym typeface="Calibri"/>
              </a:rPr>
            </a:br>
            <a:r>
              <a:rPr lang="es-PE" sz="1800" dirty="0">
                <a:solidFill>
                  <a:schemeClr val="tx1"/>
                </a:solidFill>
                <a:latin typeface="Calibri"/>
                <a:ea typeface="Calibri"/>
                <a:cs typeface="Calibri"/>
                <a:sym typeface="Calibri"/>
              </a:rPr>
              <a:t>los objetivos de la organización”.</a:t>
            </a:r>
            <a:endParaRPr lang="es-PE" dirty="0">
              <a:solidFill>
                <a:schemeClr val="tx1"/>
              </a:solidFill>
            </a:endParaRPr>
          </a:p>
        </p:txBody>
      </p:sp>
      <p:sp>
        <p:nvSpPr>
          <p:cNvPr id="26" name="Flecha abajo 25">
            <a:extLst>
              <a:ext uri="{FF2B5EF4-FFF2-40B4-BE49-F238E27FC236}">
                <a16:creationId xmlns:a16="http://schemas.microsoft.com/office/drawing/2014/main" id="{923F0320-B3DF-AC53-F32B-EAB0763D4F6F}"/>
              </a:ext>
            </a:extLst>
          </p:cNvPr>
          <p:cNvSpPr/>
          <p:nvPr/>
        </p:nvSpPr>
        <p:spPr>
          <a:xfrm>
            <a:off x="4572000" y="1059491"/>
            <a:ext cx="482954" cy="2149834"/>
          </a:xfrm>
          <a:prstGeom prst="downArrow">
            <a:avLst/>
          </a:prstGeom>
          <a:solidFill>
            <a:srgbClr val="8087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Diseño predetermin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iseño predeterminado">
      <a:majorFont>
        <a:latin typeface="Arial"/>
        <a:ea typeface=""/>
        <a:cs typeface=""/>
      </a:majorFont>
      <a:minorFont>
        <a:latin typeface="Arial"/>
        <a:ea typeface=""/>
        <a:cs typeface=""/>
      </a:minorFont>
    </a:fontScheme>
    <a:fmtScheme name="Papel">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20836</TotalTime>
  <Words>2560</Words>
  <Application>Microsoft Office PowerPoint</Application>
  <PresentationFormat>Presentación en pantalla (16:10)</PresentationFormat>
  <Paragraphs>415</Paragraphs>
  <Slides>48</Slides>
  <Notes>40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48</vt:i4>
      </vt:variant>
    </vt:vector>
  </HeadingPairs>
  <TitlesOfParts>
    <vt:vector size="57" baseType="lpstr">
      <vt:lpstr>Arial</vt:lpstr>
      <vt:lpstr>Calibri</vt:lpstr>
      <vt:lpstr>Graphik Bold</vt:lpstr>
      <vt:lpstr>Graphik Regular</vt:lpstr>
      <vt:lpstr>Graphik-Medium</vt:lpstr>
      <vt:lpstr>Libre Franklin Medium</vt:lpstr>
      <vt:lpstr>Noto Sans</vt:lpstr>
      <vt:lpstr>Wingdings</vt:lpstr>
      <vt:lpstr>1_Diseño predeterminado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Isil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Isil</dc:creator>
  <cp:lastModifiedBy>Rosa Maria Muñoz Mendo</cp:lastModifiedBy>
  <cp:revision>1341</cp:revision>
  <dcterms:created xsi:type="dcterms:W3CDTF">2006-06-01T21:36:52Z</dcterms:created>
  <dcterms:modified xsi:type="dcterms:W3CDTF">2024-09-20T17:09:36Z</dcterms:modified>
</cp:coreProperties>
</file>